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0"/>
  </p:notesMasterIdLst>
  <p:sldIdLst>
    <p:sldId id="256" r:id="rId2"/>
    <p:sldId id="257" r:id="rId3"/>
    <p:sldId id="258" r:id="rId4"/>
    <p:sldId id="259" r:id="rId5"/>
    <p:sldId id="263" r:id="rId6"/>
    <p:sldId id="264" r:id="rId7"/>
    <p:sldId id="265" r:id="rId8"/>
    <p:sldId id="267" r:id="rId9"/>
    <p:sldId id="269" r:id="rId10"/>
    <p:sldId id="268" r:id="rId11"/>
    <p:sldId id="270" r:id="rId12"/>
    <p:sldId id="274" r:id="rId13"/>
    <p:sldId id="275" r:id="rId14"/>
    <p:sldId id="276" r:id="rId15"/>
    <p:sldId id="277" r:id="rId16"/>
    <p:sldId id="278" r:id="rId17"/>
    <p:sldId id="279" r:id="rId18"/>
    <p:sldId id="27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007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572" autoAdjust="0"/>
  </p:normalViewPr>
  <p:slideViewPr>
    <p:cSldViewPr>
      <p:cViewPr>
        <p:scale>
          <a:sx n="70" d="100"/>
          <a:sy n="70" d="100"/>
        </p:scale>
        <p:origin x="-372" y="-2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5B7D71-7E53-4B7F-82BE-4CBC6F36F65F}" type="datetimeFigureOut">
              <a:rPr lang="en-US" smtClean="0"/>
              <a:pPr/>
              <a:t>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B7C93-02A2-4E20-8CF4-9B86DD40049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5B7C93-02A2-4E20-8CF4-9B86DD400497}" type="slidenum">
              <a:rPr lang="en-US" smtClean="0"/>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2/2/2012</a:t>
            </a:fld>
            <a:endParaRPr lang="en-US" dirty="0"/>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2/2/2012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8305800" cy="1981200"/>
          </a:xfrm>
        </p:spPr>
        <p:txBody>
          <a:bodyPr/>
          <a:lstStyle/>
          <a:p>
            <a:r>
              <a:rPr lang="fr-FR" sz="4400" b="1" dirty="0" smtClean="0">
                <a:solidFill>
                  <a:schemeClr val="accent2">
                    <a:lumMod val="75000"/>
                  </a:schemeClr>
                </a:solidFill>
              </a:rPr>
              <a:t>Atelier De Formation Sur Les Caractéristiques Essentielles De La Planification et La Gestion Intégrée Des Zones Côtières (GIZC)</a:t>
            </a:r>
            <a:endParaRPr lang="en-US" sz="4400" dirty="0">
              <a:solidFill>
                <a:schemeClr val="accent2">
                  <a:lumMod val="75000"/>
                </a:schemeClr>
              </a:solidFill>
            </a:endParaRPr>
          </a:p>
        </p:txBody>
      </p:sp>
      <p:sp>
        <p:nvSpPr>
          <p:cNvPr id="4" name="Subtitle 3"/>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4572000"/>
          </a:xfrm>
        </p:spPr>
        <p:txBody>
          <a:bodyPr>
            <a:noAutofit/>
          </a:bodyPr>
          <a:lstStyle/>
          <a:p>
            <a:pPr algn="just"/>
            <a:r>
              <a:rPr lang="en-US" dirty="0" smtClean="0">
                <a:solidFill>
                  <a:schemeClr val="bg1">
                    <a:lumMod val="95000"/>
                    <a:lumOff val="5000"/>
                  </a:schemeClr>
                </a:solidFill>
              </a:rPr>
              <a:t>Le WG-ID a propose:</a:t>
            </a:r>
          </a:p>
          <a:p>
            <a:pPr lvl="3" algn="just"/>
            <a:r>
              <a:rPr lang="fr-FR" sz="2600" dirty="0" smtClean="0">
                <a:solidFill>
                  <a:schemeClr val="bg1">
                    <a:lumMod val="95000"/>
                    <a:lumOff val="5000"/>
                  </a:schemeClr>
                </a:solidFill>
              </a:rPr>
              <a:t>un ensemble de 27 indicateurs et</a:t>
            </a:r>
            <a:endParaRPr lang="en-US" sz="2600" dirty="0" smtClean="0">
              <a:solidFill>
                <a:schemeClr val="bg1">
                  <a:lumMod val="95000"/>
                  <a:lumOff val="5000"/>
                </a:schemeClr>
              </a:solidFill>
            </a:endParaRPr>
          </a:p>
          <a:p>
            <a:pPr lvl="3" algn="just"/>
            <a:r>
              <a:rPr lang="en-US" sz="2600" dirty="0" smtClean="0">
                <a:solidFill>
                  <a:schemeClr val="bg1">
                    <a:lumMod val="95000"/>
                    <a:lumOff val="5000"/>
                  </a:schemeClr>
                </a:solidFill>
              </a:rPr>
              <a:t>46 measures </a:t>
            </a:r>
          </a:p>
          <a:p>
            <a:pPr lvl="3" algn="just">
              <a:buNone/>
            </a:pPr>
            <a:r>
              <a:rPr lang="fr-FR" sz="2600" dirty="0" smtClean="0">
                <a:solidFill>
                  <a:schemeClr val="bg1">
                    <a:lumMod val="95000"/>
                    <a:lumOff val="5000"/>
                  </a:schemeClr>
                </a:solidFill>
              </a:rPr>
              <a:t>conçu pour surveiller le développement durable des zones côtières</a:t>
            </a:r>
            <a:r>
              <a:rPr lang="en-US" sz="2600" dirty="0" smtClean="0">
                <a:solidFill>
                  <a:schemeClr val="bg1">
                    <a:lumMod val="95000"/>
                    <a:lumOff val="5000"/>
                  </a:schemeClr>
                </a:solidFill>
              </a:rPr>
              <a:t>. </a:t>
            </a:r>
          </a:p>
          <a:p>
            <a:pPr lvl="3" algn="just">
              <a:buNone/>
            </a:pPr>
            <a:endParaRPr lang="en-US" sz="2600" dirty="0" smtClean="0">
              <a:solidFill>
                <a:schemeClr val="bg1">
                  <a:lumMod val="95000"/>
                  <a:lumOff val="5000"/>
                </a:schemeClr>
              </a:solidFill>
            </a:endParaRPr>
          </a:p>
          <a:p>
            <a:pPr algn="just"/>
            <a:r>
              <a:rPr lang="fr-FR" dirty="0" smtClean="0">
                <a:solidFill>
                  <a:schemeClr val="bg1">
                    <a:lumMod val="95000"/>
                    <a:lumOff val="5000"/>
                  </a:schemeClr>
                </a:solidFill>
              </a:rPr>
              <a:t>Cette liste de buts représente le cadre théorique (le modèle du système) utilisé pour identifier et sélectionner les indicateurs</a:t>
            </a:r>
            <a:endParaRPr lang="en-US" dirty="0" smtClean="0">
              <a:solidFill>
                <a:schemeClr val="bg1">
                  <a:lumMod val="95000"/>
                  <a:lumOff val="5000"/>
                </a:schemeClr>
              </a:solidFill>
            </a:endParaRPr>
          </a:p>
          <a:p>
            <a:pPr algn="just"/>
            <a:endParaRPr lang="en-US" dirty="0" smtClean="0">
              <a:solidFill>
                <a:schemeClr val="bg1">
                  <a:lumMod val="95000"/>
                  <a:lumOff val="5000"/>
                </a:schemeClr>
              </a:solidFill>
            </a:endParaRPr>
          </a:p>
          <a:p>
            <a:pPr algn="just"/>
            <a:r>
              <a:rPr lang="fr-FR" dirty="0" smtClean="0">
                <a:solidFill>
                  <a:schemeClr val="bg1">
                    <a:lumMod val="95000"/>
                    <a:lumOff val="5000"/>
                  </a:schemeClr>
                </a:solidFill>
              </a:rPr>
              <a:t>Ces indicateurs sont éventuellement pour mesurer le niveau de développement durable des zones côtières.</a:t>
            </a:r>
            <a:endParaRPr lang="en-US" dirty="0" smtClean="0">
              <a:solidFill>
                <a:schemeClr val="bg1">
                  <a:lumMod val="95000"/>
                  <a:lumOff val="5000"/>
                </a:schemeClr>
              </a:solidFill>
            </a:endParaRPr>
          </a:p>
          <a:p>
            <a:pPr algn="just"/>
            <a:endParaRPr lang="en-US"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21104"/>
            <a:ext cx="8686800" cy="969496"/>
          </a:xfrm>
          <a:prstGeom prst="rect">
            <a:avLst/>
          </a:prstGeom>
        </p:spPr>
        <p:txBody>
          <a:bodyPr wrap="square">
            <a:spAutoFit/>
          </a:bodyPr>
          <a:lstStyle/>
          <a:p>
            <a:pPr algn="ctr"/>
            <a:r>
              <a:rPr lang="fr-FR" sz="3600" b="1" dirty="0" smtClean="0">
                <a:solidFill>
                  <a:schemeClr val="bg1">
                    <a:lumMod val="95000"/>
                    <a:lumOff val="5000"/>
                  </a:schemeClr>
                </a:solidFill>
              </a:rPr>
              <a:t>1. </a:t>
            </a:r>
            <a:r>
              <a:rPr lang="fr-FR" sz="2100" b="1" dirty="0" smtClean="0">
                <a:solidFill>
                  <a:schemeClr val="bg1">
                    <a:lumMod val="95000"/>
                    <a:lumOff val="5000"/>
                  </a:schemeClr>
                </a:solidFill>
              </a:rPr>
              <a:t>Objectif:  Pour  contrôler les développements futurs de la côte inexploitée</a:t>
            </a:r>
            <a:endParaRPr lang="fr-FR"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066800"/>
          <a:ext cx="8686800" cy="5734408"/>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INDICATEURS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MEASURES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marL="457200" marR="0" indent="-457200" algn="ctr">
                        <a:lnSpc>
                          <a:spcPct val="115000"/>
                        </a:lnSpc>
                        <a:spcBef>
                          <a:spcPts val="0"/>
                        </a:spcBef>
                        <a:spcAft>
                          <a:spcPts val="1000"/>
                        </a:spcAft>
                        <a:buNone/>
                      </a:pPr>
                      <a:r>
                        <a:rPr lang="fr-FR" sz="1950" b="1" noProof="0" dirty="0" smtClean="0">
                          <a:solidFill>
                            <a:schemeClr val="bg1">
                              <a:lumMod val="95000"/>
                              <a:lumOff val="5000"/>
                            </a:schemeClr>
                          </a:solidFill>
                          <a:latin typeface="+mn-lt"/>
                          <a:ea typeface="Calibri"/>
                          <a:cs typeface="Times New Roman"/>
                        </a:rPr>
                        <a:t>Superficie</a:t>
                      </a:r>
                      <a:r>
                        <a:rPr lang="fr-FR" sz="1950" b="1" baseline="0" noProof="0" dirty="0" smtClean="0">
                          <a:solidFill>
                            <a:schemeClr val="bg1">
                              <a:lumMod val="95000"/>
                              <a:lumOff val="5000"/>
                            </a:schemeClr>
                          </a:solidFill>
                          <a:latin typeface="+mn-lt"/>
                          <a:ea typeface="Calibri"/>
                          <a:cs typeface="Times New Roman"/>
                        </a:rPr>
                        <a:t> des terres construites</a:t>
                      </a:r>
                      <a:endParaRPr lang="fr-FR" sz="1950" b="1" noProof="0" dirty="0" smtClean="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nSpc>
                          <a:spcPts val="2400"/>
                        </a:lnSpc>
                        <a:spcBef>
                          <a:spcPts val="0"/>
                        </a:spcBef>
                        <a:spcAft>
                          <a:spcPts val="0"/>
                        </a:spcAft>
                        <a:buFont typeface="Arial" pitchFamily="34" charset="0"/>
                        <a:buChar char="•"/>
                        <a:tabLst>
                          <a:tab pos="457200" algn="l"/>
                        </a:tabLst>
                      </a:pPr>
                      <a:r>
                        <a:rPr lang="fr-FR" sz="1950" noProof="0" dirty="0" smtClean="0">
                          <a:solidFill>
                            <a:schemeClr val="bg1">
                              <a:lumMod val="95000"/>
                              <a:lumOff val="5000"/>
                            </a:schemeClr>
                          </a:solidFill>
                          <a:latin typeface="+mn-lt"/>
                          <a:ea typeface="Calibri"/>
                          <a:cs typeface="Times New Roman"/>
                        </a:rPr>
                        <a:t>Le % de terres construites</a:t>
                      </a:r>
                      <a:r>
                        <a:rPr lang="fr-FR" sz="1950" baseline="0" noProof="0" dirty="0" smtClean="0">
                          <a:solidFill>
                            <a:schemeClr val="bg1">
                              <a:lumMod val="95000"/>
                              <a:lumOff val="5000"/>
                            </a:schemeClr>
                          </a:solidFill>
                          <a:latin typeface="+mn-lt"/>
                          <a:ea typeface="Calibri"/>
                          <a:cs typeface="Times New Roman"/>
                        </a:rPr>
                        <a:t> par apport </a:t>
                      </a:r>
                      <a:r>
                        <a:rPr lang="fr-FR" sz="1950" baseline="0" noProof="0" dirty="0" smtClean="0">
                          <a:solidFill>
                            <a:schemeClr val="bg1">
                              <a:lumMod val="95000"/>
                              <a:lumOff val="5000"/>
                            </a:schemeClr>
                          </a:solidFill>
                          <a:latin typeface="Cambria"/>
                          <a:ea typeface="Calibri"/>
                          <a:cs typeface="Times New Roman"/>
                        </a:rPr>
                        <a:t>à</a:t>
                      </a:r>
                      <a:r>
                        <a:rPr lang="fr-FR" sz="1950" baseline="0" noProof="0" dirty="0" smtClean="0">
                          <a:solidFill>
                            <a:schemeClr val="bg1">
                              <a:lumMod val="95000"/>
                              <a:lumOff val="5000"/>
                            </a:schemeClr>
                          </a:solidFill>
                          <a:latin typeface="+mn-lt"/>
                          <a:ea typeface="Calibri"/>
                          <a:cs typeface="Times New Roman"/>
                        </a:rPr>
                        <a:t> la distance de la c</a:t>
                      </a:r>
                      <a:r>
                        <a:rPr lang="fr-FR" sz="1950" baseline="0" noProof="0" dirty="0" smtClean="0">
                          <a:solidFill>
                            <a:schemeClr val="bg1">
                              <a:lumMod val="95000"/>
                              <a:lumOff val="5000"/>
                            </a:schemeClr>
                          </a:solidFill>
                          <a:latin typeface="Cambria"/>
                          <a:ea typeface="Calibri"/>
                          <a:cs typeface="Times New Roman"/>
                        </a:rPr>
                        <a:t>ô</a:t>
                      </a:r>
                      <a:r>
                        <a:rPr lang="fr-FR" sz="1950" baseline="0" noProof="0" dirty="0" smtClean="0">
                          <a:solidFill>
                            <a:schemeClr val="bg1">
                              <a:lumMod val="95000"/>
                              <a:lumOff val="5000"/>
                            </a:schemeClr>
                          </a:solidFill>
                          <a:latin typeface="+mn-lt"/>
                          <a:ea typeface="Calibri"/>
                          <a:cs typeface="Times New Roman"/>
                        </a:rPr>
                        <a:t>te</a:t>
                      </a:r>
                      <a:endParaRPr lang="fr-FR" sz="1950" noProof="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gn="ctr">
                        <a:lnSpc>
                          <a:spcPct val="115000"/>
                        </a:lnSpc>
                        <a:spcBef>
                          <a:spcPts val="0"/>
                        </a:spcBef>
                        <a:spcAft>
                          <a:spcPts val="1000"/>
                        </a:spcAft>
                      </a:pPr>
                      <a:r>
                        <a:rPr lang="fr-FR" sz="1950" b="1" noProof="0" dirty="0" smtClean="0">
                          <a:solidFill>
                            <a:schemeClr val="bg1">
                              <a:lumMod val="95000"/>
                              <a:lumOff val="5000"/>
                            </a:schemeClr>
                          </a:solidFill>
                          <a:latin typeface="+mn-lt"/>
                          <a:ea typeface="Calibri"/>
                          <a:cs typeface="Times New Roman"/>
                        </a:rPr>
                        <a:t>Taux</a:t>
                      </a:r>
                      <a:r>
                        <a:rPr lang="fr-FR" sz="1950" b="1" baseline="0" noProof="0" dirty="0" smtClean="0">
                          <a:solidFill>
                            <a:schemeClr val="bg1">
                              <a:lumMod val="95000"/>
                              <a:lumOff val="5000"/>
                            </a:schemeClr>
                          </a:solidFill>
                          <a:latin typeface="+mn-lt"/>
                          <a:ea typeface="Calibri"/>
                          <a:cs typeface="Times New Roman"/>
                        </a:rPr>
                        <a:t> de développement des terres auparavant inexploitées</a:t>
                      </a:r>
                      <a:endParaRPr lang="fr-FR" sz="1950" b="1" noProof="0" dirty="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ts val="2400"/>
                        </a:lnSpc>
                        <a:spcBef>
                          <a:spcPts val="0"/>
                        </a:spcBef>
                        <a:spcAft>
                          <a:spcPts val="1000"/>
                        </a:spcAft>
                        <a:buFont typeface="Arial" pitchFamily="34" charset="0"/>
                        <a:buChar char="•"/>
                      </a:pPr>
                      <a:r>
                        <a:rPr lang="fr-FR" sz="1950" noProof="0" dirty="0" smtClean="0">
                          <a:solidFill>
                            <a:schemeClr val="bg1">
                              <a:lumMod val="95000"/>
                              <a:lumOff val="5000"/>
                            </a:schemeClr>
                          </a:solidFill>
                          <a:latin typeface="+mn-lt"/>
                          <a:ea typeface="Calibri"/>
                          <a:cs typeface="Times New Roman"/>
                        </a:rPr>
                        <a:t>La</a:t>
                      </a:r>
                      <a:r>
                        <a:rPr lang="fr-FR" sz="1950" baseline="0" noProof="0" dirty="0" smtClean="0">
                          <a:solidFill>
                            <a:schemeClr val="bg1">
                              <a:lumMod val="95000"/>
                              <a:lumOff val="5000"/>
                            </a:schemeClr>
                          </a:solidFill>
                          <a:latin typeface="+mn-lt"/>
                          <a:ea typeface="Calibri"/>
                          <a:cs typeface="Times New Roman"/>
                        </a:rPr>
                        <a:t> s</a:t>
                      </a:r>
                      <a:r>
                        <a:rPr lang="fr-FR" sz="1950" noProof="0" dirty="0" smtClean="0">
                          <a:solidFill>
                            <a:schemeClr val="bg1">
                              <a:lumMod val="95000"/>
                              <a:lumOff val="5000"/>
                            </a:schemeClr>
                          </a:solidFill>
                          <a:latin typeface="+mn-lt"/>
                          <a:ea typeface="Calibri"/>
                          <a:cs typeface="Times New Roman"/>
                        </a:rPr>
                        <a:t>uperficie</a:t>
                      </a:r>
                      <a:r>
                        <a:rPr lang="fr-FR" sz="1950" baseline="0" noProof="0" dirty="0" smtClean="0">
                          <a:solidFill>
                            <a:schemeClr val="bg1">
                              <a:lumMod val="95000"/>
                              <a:lumOff val="5000"/>
                            </a:schemeClr>
                          </a:solidFill>
                          <a:latin typeface="+mn-lt"/>
                          <a:ea typeface="Calibri"/>
                          <a:cs typeface="Times New Roman"/>
                        </a:rPr>
                        <a:t> des terres non-développées converti en des terres développées</a:t>
                      </a:r>
                      <a:endParaRPr lang="fr-FR" sz="1950" noProof="0" dirty="0" smtClean="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marL="0" marR="0" algn="ctr">
                        <a:lnSpc>
                          <a:spcPct val="115000"/>
                        </a:lnSpc>
                        <a:spcBef>
                          <a:spcPts val="0"/>
                        </a:spcBef>
                        <a:spcAft>
                          <a:spcPts val="1000"/>
                        </a:spcAft>
                      </a:pPr>
                      <a:r>
                        <a:rPr lang="fr-FR" sz="1950" b="1" noProof="0" dirty="0" smtClean="0">
                          <a:solidFill>
                            <a:schemeClr val="bg1">
                              <a:lumMod val="95000"/>
                              <a:lumOff val="5000"/>
                            </a:schemeClr>
                          </a:solidFill>
                          <a:latin typeface="+mn-lt"/>
                          <a:ea typeface="Calibri"/>
                          <a:cs typeface="Times New Roman"/>
                        </a:rPr>
                        <a:t>Demande</a:t>
                      </a:r>
                      <a:r>
                        <a:rPr lang="fr-FR" sz="1950" b="1" baseline="0" noProof="0" dirty="0" smtClean="0">
                          <a:solidFill>
                            <a:schemeClr val="bg1">
                              <a:lumMod val="95000"/>
                              <a:lumOff val="5000"/>
                            </a:schemeClr>
                          </a:solidFill>
                          <a:latin typeface="+mn-lt"/>
                          <a:ea typeface="Calibri"/>
                          <a:cs typeface="Times New Roman"/>
                        </a:rPr>
                        <a:t> des propriétés sur la c</a:t>
                      </a:r>
                      <a:r>
                        <a:rPr lang="fr-FR" sz="1950" b="1" baseline="0" noProof="0" dirty="0" smtClean="0">
                          <a:solidFill>
                            <a:schemeClr val="bg1">
                              <a:lumMod val="95000"/>
                              <a:lumOff val="5000"/>
                            </a:schemeClr>
                          </a:solidFill>
                          <a:latin typeface="Cambria"/>
                          <a:ea typeface="Calibri"/>
                          <a:cs typeface="Times New Roman"/>
                        </a:rPr>
                        <a:t>ô</a:t>
                      </a:r>
                      <a:r>
                        <a:rPr lang="fr-FR" sz="1950" b="1" baseline="0" noProof="0" dirty="0" smtClean="0">
                          <a:solidFill>
                            <a:schemeClr val="bg1">
                              <a:lumMod val="95000"/>
                              <a:lumOff val="5000"/>
                            </a:schemeClr>
                          </a:solidFill>
                          <a:latin typeface="+mn-lt"/>
                          <a:ea typeface="Calibri"/>
                          <a:cs typeface="Times New Roman"/>
                        </a:rPr>
                        <a:t>te</a:t>
                      </a:r>
                      <a:endParaRPr lang="fr-FR" sz="1950" b="1" noProof="0" dirty="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nSpc>
                          <a:spcPts val="2400"/>
                        </a:lnSpc>
                        <a:spcBef>
                          <a:spcPts val="0"/>
                        </a:spcBef>
                        <a:spcAft>
                          <a:spcPts val="0"/>
                        </a:spcAft>
                        <a:buFont typeface="Arial" pitchFamily="34" charset="0"/>
                        <a:buChar char="•"/>
                        <a:tabLst>
                          <a:tab pos="395288" algn="l"/>
                        </a:tabLst>
                      </a:pPr>
                      <a:r>
                        <a:rPr lang="fr-FR" sz="1950" noProof="0" dirty="0" smtClean="0">
                          <a:solidFill>
                            <a:schemeClr val="bg1">
                              <a:lumMod val="95000"/>
                              <a:lumOff val="5000"/>
                            </a:schemeClr>
                          </a:solidFill>
                          <a:latin typeface="+mn-lt"/>
                          <a:ea typeface="Calibri"/>
                          <a:cs typeface="Times New Roman"/>
                        </a:rPr>
                        <a:t>La taille et la proportion de la population vivant dans les zones côtières</a:t>
                      </a:r>
                    </a:p>
                    <a:p>
                      <a:pPr marL="354013" marR="0" lvl="0" indent="-244475">
                        <a:lnSpc>
                          <a:spcPts val="2400"/>
                        </a:lnSpc>
                        <a:spcBef>
                          <a:spcPts val="0"/>
                        </a:spcBef>
                        <a:spcAft>
                          <a:spcPts val="0"/>
                        </a:spcAft>
                        <a:buFont typeface="Arial" pitchFamily="34" charset="0"/>
                        <a:buChar char="•"/>
                        <a:tabLst>
                          <a:tab pos="395288" algn="l"/>
                        </a:tabLst>
                      </a:pPr>
                      <a:r>
                        <a:rPr lang="fr-FR" sz="1950" noProof="0" dirty="0" smtClean="0">
                          <a:solidFill>
                            <a:schemeClr val="bg1">
                              <a:lumMod val="95000"/>
                              <a:lumOff val="5000"/>
                            </a:schemeClr>
                          </a:solidFill>
                          <a:latin typeface="+mn-lt"/>
                          <a:ea typeface="Calibri"/>
                          <a:cs typeface="Times New Roman"/>
                        </a:rPr>
                        <a:t>La</a:t>
                      </a:r>
                      <a:r>
                        <a:rPr lang="fr-FR" sz="1950" baseline="0" noProof="0" dirty="0" smtClean="0">
                          <a:solidFill>
                            <a:schemeClr val="bg1">
                              <a:lumMod val="95000"/>
                              <a:lumOff val="5000"/>
                            </a:schemeClr>
                          </a:solidFill>
                          <a:latin typeface="+mn-lt"/>
                          <a:ea typeface="Calibri"/>
                          <a:cs typeface="Times New Roman"/>
                        </a:rPr>
                        <a:t> valeur des propriétés résidentielles</a:t>
                      </a:r>
                      <a:endParaRPr lang="fr-FR" sz="1950" noProof="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gn="ctr">
                        <a:lnSpc>
                          <a:spcPct val="115000"/>
                        </a:lnSpc>
                        <a:spcBef>
                          <a:spcPts val="0"/>
                        </a:spcBef>
                        <a:spcAft>
                          <a:spcPts val="1000"/>
                        </a:spcAft>
                      </a:pPr>
                      <a:r>
                        <a:rPr lang="fr-FR" sz="1950" b="1" dirty="0" smtClean="0">
                          <a:solidFill>
                            <a:schemeClr val="bg1">
                              <a:lumMod val="95000"/>
                              <a:lumOff val="5000"/>
                            </a:schemeClr>
                          </a:solidFill>
                          <a:latin typeface="+mn-lt"/>
                          <a:ea typeface="Calibri"/>
                          <a:cs typeface="Times New Roman"/>
                        </a:rPr>
                        <a:t>Demande de transport routier sur la côte</a:t>
                      </a:r>
                      <a:endParaRPr lang="en-US" sz="1950" b="1" dirty="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indent="-244475">
                        <a:lnSpc>
                          <a:spcPts val="2400"/>
                        </a:lnSpc>
                        <a:spcBef>
                          <a:spcPts val="0"/>
                        </a:spcBef>
                        <a:spcAft>
                          <a:spcPts val="1000"/>
                        </a:spcAft>
                        <a:buFont typeface="Arial" pitchFamily="34" charset="0"/>
                        <a:buChar char="•"/>
                        <a:tabLst>
                          <a:tab pos="341313" algn="l"/>
                        </a:tabLst>
                      </a:pPr>
                      <a:r>
                        <a:rPr lang="fr-FR" sz="1950" dirty="0" smtClean="0">
                          <a:solidFill>
                            <a:schemeClr val="bg1">
                              <a:lumMod val="95000"/>
                              <a:lumOff val="5000"/>
                            </a:schemeClr>
                          </a:solidFill>
                        </a:rPr>
                        <a:t>Le volume de la circulation sur les autoroutes et les routes principales côtières</a:t>
                      </a:r>
                      <a:endParaRPr lang="en-US" sz="195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gn="ctr">
                        <a:lnSpc>
                          <a:spcPct val="115000"/>
                        </a:lnSpc>
                        <a:spcBef>
                          <a:spcPts val="0"/>
                        </a:spcBef>
                        <a:spcAft>
                          <a:spcPts val="1000"/>
                        </a:spcAft>
                      </a:pPr>
                      <a:r>
                        <a:rPr lang="fr-FR" sz="1950" b="1" dirty="0" smtClean="0">
                          <a:solidFill>
                            <a:schemeClr val="bg1">
                              <a:lumMod val="95000"/>
                              <a:lumOff val="5000"/>
                            </a:schemeClr>
                          </a:solidFill>
                          <a:latin typeface="+mn-lt"/>
                          <a:ea typeface="Calibri"/>
                          <a:cs typeface="Times New Roman"/>
                        </a:rPr>
                        <a:t>Pression pour les loisirs côtiers et marins</a:t>
                      </a:r>
                      <a:endParaRPr lang="en-US" sz="1950" b="1" dirty="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ts val="2400"/>
                        </a:lnSpc>
                        <a:spcBef>
                          <a:spcPts val="0"/>
                        </a:spcBef>
                        <a:spcAft>
                          <a:spcPts val="1000"/>
                        </a:spcAft>
                        <a:buFont typeface="Arial" pitchFamily="34" charset="0"/>
                        <a:buChar char="•"/>
                      </a:pPr>
                      <a:r>
                        <a:rPr lang="en-US" sz="1950" dirty="0" smtClean="0">
                          <a:solidFill>
                            <a:schemeClr val="bg1">
                              <a:lumMod val="95000"/>
                              <a:lumOff val="5000"/>
                            </a:schemeClr>
                          </a:solidFill>
                          <a:latin typeface="+mn-lt"/>
                          <a:ea typeface="Calibri"/>
                          <a:cs typeface="Times New Roman"/>
                        </a:rPr>
                        <a:t>Le n</a:t>
                      </a:r>
                      <a:r>
                        <a:rPr lang="fr-FR" sz="1950" dirty="0" smtClean="0">
                          <a:solidFill>
                            <a:schemeClr val="bg1">
                              <a:lumMod val="95000"/>
                              <a:lumOff val="5000"/>
                            </a:schemeClr>
                          </a:solidFill>
                          <a:latin typeface="+mn-lt"/>
                          <a:ea typeface="Calibri"/>
                          <a:cs typeface="Times New Roman"/>
                        </a:rPr>
                        <a:t>ombre de rivages et ancrages pour des baignades récréatives</a:t>
                      </a:r>
                      <a:endParaRPr lang="en-US" sz="195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marL="0" marR="0" algn="ctr">
                        <a:lnSpc>
                          <a:spcPct val="115000"/>
                        </a:lnSpc>
                        <a:spcBef>
                          <a:spcPts val="0"/>
                        </a:spcBef>
                        <a:spcAft>
                          <a:spcPts val="1000"/>
                        </a:spcAft>
                      </a:pPr>
                      <a:r>
                        <a:rPr lang="fr-FR" sz="1950" b="1" noProof="0" dirty="0" smtClean="0">
                          <a:solidFill>
                            <a:schemeClr val="bg1">
                              <a:lumMod val="95000"/>
                              <a:lumOff val="5000"/>
                            </a:schemeClr>
                          </a:solidFill>
                          <a:latin typeface="+mn-lt"/>
                          <a:ea typeface="Calibri"/>
                          <a:cs typeface="Times New Roman"/>
                        </a:rPr>
                        <a:t>Les</a:t>
                      </a:r>
                      <a:r>
                        <a:rPr lang="fr-FR" sz="1950" b="1" baseline="0" noProof="0" dirty="0" smtClean="0">
                          <a:solidFill>
                            <a:schemeClr val="bg1">
                              <a:lumMod val="95000"/>
                              <a:lumOff val="5000"/>
                            </a:schemeClr>
                          </a:solidFill>
                          <a:latin typeface="+mn-lt"/>
                          <a:ea typeface="Calibri"/>
                          <a:cs typeface="Times New Roman"/>
                        </a:rPr>
                        <a:t> t</a:t>
                      </a:r>
                      <a:r>
                        <a:rPr lang="fr-FR" sz="1950" b="1" noProof="0" dirty="0" smtClean="0">
                          <a:solidFill>
                            <a:schemeClr val="bg1">
                              <a:lumMod val="95000"/>
                              <a:lumOff val="5000"/>
                            </a:schemeClr>
                          </a:solidFill>
                          <a:latin typeface="+mn-lt"/>
                          <a:ea typeface="Calibri"/>
                          <a:cs typeface="Times New Roman"/>
                        </a:rPr>
                        <a:t>erres occup</a:t>
                      </a:r>
                      <a:r>
                        <a:rPr lang="fr-FR" sz="1950" b="1" noProof="0" dirty="0" smtClean="0">
                          <a:solidFill>
                            <a:schemeClr val="bg1">
                              <a:lumMod val="95000"/>
                              <a:lumOff val="5000"/>
                            </a:schemeClr>
                          </a:solidFill>
                          <a:latin typeface="Cambria"/>
                          <a:ea typeface="Calibri"/>
                          <a:cs typeface="Times New Roman"/>
                        </a:rPr>
                        <a:t>é</a:t>
                      </a:r>
                      <a:r>
                        <a:rPr lang="fr-FR" sz="1950" b="1" noProof="0" dirty="0" smtClean="0">
                          <a:solidFill>
                            <a:schemeClr val="bg1">
                              <a:lumMod val="95000"/>
                              <a:lumOff val="5000"/>
                            </a:schemeClr>
                          </a:solidFill>
                          <a:latin typeface="+mn-lt"/>
                          <a:ea typeface="Calibri"/>
                          <a:cs typeface="Times New Roman"/>
                        </a:rPr>
                        <a:t>es par l’agriculture</a:t>
                      </a:r>
                      <a:r>
                        <a:rPr lang="fr-FR" sz="1950" b="1" baseline="0" noProof="0" dirty="0" smtClean="0">
                          <a:solidFill>
                            <a:schemeClr val="bg1">
                              <a:lumMod val="95000"/>
                              <a:lumOff val="5000"/>
                            </a:schemeClr>
                          </a:solidFill>
                          <a:latin typeface="+mn-lt"/>
                          <a:ea typeface="Calibri"/>
                          <a:cs typeface="Times New Roman"/>
                        </a:rPr>
                        <a:t> intensive</a:t>
                      </a:r>
                      <a:endParaRPr lang="fr-FR" sz="1950" b="1" noProof="0" dirty="0">
                        <a:solidFill>
                          <a:schemeClr val="bg1">
                            <a:lumMod val="95000"/>
                            <a:lumOff val="5000"/>
                          </a:schemeClr>
                        </a:solidFill>
                        <a:latin typeface="+mn-lt"/>
                        <a:ea typeface="Calibri"/>
                        <a:cs typeface="Times New Roman"/>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nSpc>
                          <a:spcPts val="2400"/>
                        </a:lnSpc>
                        <a:spcBef>
                          <a:spcPts val="0"/>
                        </a:spcBef>
                        <a:spcAft>
                          <a:spcPts val="1000"/>
                        </a:spcAft>
                        <a:buFont typeface="Arial" pitchFamily="34" charset="0"/>
                        <a:buChar char="•"/>
                      </a:pPr>
                      <a:r>
                        <a:rPr lang="fr-FR" sz="1950" noProof="0" dirty="0" smtClean="0">
                          <a:solidFill>
                            <a:schemeClr val="bg1">
                              <a:lumMod val="95000"/>
                              <a:lumOff val="5000"/>
                            </a:schemeClr>
                          </a:solidFill>
                          <a:latin typeface="+mn-lt"/>
                          <a:ea typeface="Calibri"/>
                          <a:cs typeface="Times New Roman"/>
                        </a:rPr>
                        <a:t>La proportion de terre agricole exploitée</a:t>
                      </a:r>
                      <a:r>
                        <a:rPr lang="fr-FR" sz="1950" baseline="0" noProof="0" dirty="0" smtClean="0">
                          <a:solidFill>
                            <a:schemeClr val="bg1">
                              <a:lumMod val="95000"/>
                              <a:lumOff val="5000"/>
                            </a:schemeClr>
                          </a:solidFill>
                          <a:latin typeface="+mn-lt"/>
                          <a:ea typeface="Calibri"/>
                          <a:cs typeface="Times New Roman"/>
                        </a:rPr>
                        <a:t> intensivement</a:t>
                      </a:r>
                      <a:endParaRPr lang="fr-FR" sz="1950" noProof="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76200"/>
            <a:ext cx="8686800" cy="969496"/>
          </a:xfrm>
          <a:prstGeom prst="rect">
            <a:avLst/>
          </a:prstGeom>
          <a:noFill/>
        </p:spPr>
        <p:txBody>
          <a:bodyPr wrap="square">
            <a:spAutoFit/>
          </a:bodyPr>
          <a:lstStyle/>
          <a:p>
            <a:pPr algn="ctr"/>
            <a:r>
              <a:rPr lang="en-US" sz="3600" b="1" dirty="0" smtClean="0">
                <a:solidFill>
                  <a:schemeClr val="bg1">
                    <a:lumMod val="95000"/>
                    <a:lumOff val="5000"/>
                  </a:schemeClr>
                </a:solidFill>
              </a:rPr>
              <a:t>2. </a:t>
            </a:r>
            <a:r>
              <a:rPr lang="fr-FR" sz="2100" b="1" dirty="0" smtClean="0">
                <a:solidFill>
                  <a:schemeClr val="bg1">
                    <a:lumMod val="95000"/>
                    <a:lumOff val="5000"/>
                  </a:schemeClr>
                </a:solidFill>
              </a:rPr>
              <a:t>Objectif</a:t>
            </a:r>
            <a:r>
              <a:rPr lang="en-US" sz="2100" b="1" dirty="0" smtClean="0">
                <a:solidFill>
                  <a:schemeClr val="bg1">
                    <a:lumMod val="95000"/>
                    <a:lumOff val="5000"/>
                  </a:schemeClr>
                </a:solidFill>
              </a:rPr>
              <a:t>:  </a:t>
            </a:r>
            <a:r>
              <a:rPr lang="fr-FR" sz="2100" b="1" dirty="0" smtClean="0">
                <a:solidFill>
                  <a:schemeClr val="bg1">
                    <a:lumMod val="95000"/>
                    <a:lumOff val="5000"/>
                  </a:schemeClr>
                </a:solidFill>
              </a:rPr>
              <a:t>Pour protéger, améliorer et célébrer la diversité naturelle et culturelle</a:t>
            </a:r>
            <a:r>
              <a:rPr lang="en-US" sz="2100" b="1" dirty="0" smtClean="0">
                <a:solidFill>
                  <a:schemeClr val="bg1">
                    <a:lumMod val="95000"/>
                    <a:lumOff val="5000"/>
                  </a:schemeClr>
                </a:solidFill>
              </a:rPr>
              <a:t> </a:t>
            </a:r>
            <a:endParaRPr lang="en-US"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990600"/>
          <a:ext cx="8686800" cy="557880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j-lt"/>
                          <a:ea typeface="Calibri"/>
                          <a:cs typeface="Times New Roman"/>
                        </a:rPr>
                        <a:t>INDICATEURS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j-lt"/>
                          <a:ea typeface="Calibri"/>
                          <a:cs typeface="Times New Roman"/>
                        </a:rPr>
                        <a:t>MEASURES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ctr" fontAlgn="ctr">
                        <a:lnSpc>
                          <a:spcPct val="100000"/>
                        </a:lnSpc>
                      </a:pPr>
                      <a:r>
                        <a:rPr lang="fr-FR" sz="2000" b="1" i="0" u="none" strike="noStrike" noProof="0" dirty="0" smtClean="0">
                          <a:solidFill>
                            <a:schemeClr val="bg1">
                              <a:lumMod val="95000"/>
                              <a:lumOff val="5000"/>
                            </a:schemeClr>
                          </a:solidFill>
                          <a:latin typeface="+mn-lt"/>
                        </a:rPr>
                        <a:t>Superficie d'habitats semi-naturels</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2000" b="0" i="0" u="none" strike="noStrike" noProof="0" dirty="0" smtClean="0">
                          <a:solidFill>
                            <a:schemeClr val="bg1">
                              <a:lumMod val="95000"/>
                              <a:lumOff val="5000"/>
                            </a:schemeClr>
                          </a:solidFill>
                          <a:latin typeface="+mn-lt"/>
                        </a:rPr>
                        <a:t>La superficie d'habitats semi-naturels</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ctr">
                        <a:lnSpc>
                          <a:spcPct val="100000"/>
                        </a:lnSpc>
                      </a:pPr>
                      <a:r>
                        <a:rPr lang="fr-FR" sz="2000" b="1" i="0" u="none" strike="noStrike" dirty="0" smtClean="0">
                          <a:solidFill>
                            <a:schemeClr val="bg1">
                              <a:lumMod val="95000"/>
                              <a:lumOff val="5000"/>
                            </a:schemeClr>
                          </a:solidFill>
                          <a:latin typeface="+mn-lt"/>
                        </a:rPr>
                        <a:t>Superficie de terre et de mer protégés par des désignations légales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000" b="0" i="0" u="none" strike="noStrike" dirty="0" smtClean="0">
                          <a:solidFill>
                            <a:schemeClr val="bg1">
                              <a:lumMod val="95000"/>
                              <a:lumOff val="5000"/>
                            </a:schemeClr>
                          </a:solidFill>
                          <a:latin typeface="+mn-lt"/>
                        </a:rPr>
                        <a:t>La superficie protégée pour la conservation de la nature, du paysage et du patrimoine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marL="0" marR="0" indent="0" algn="ctr" defTabSz="914400" rtl="0" eaLnBrk="1" fontAlgn="auto" latinLnBrk="0" hangingPunct="1">
                        <a:lnSpc>
                          <a:spcPct val="100000"/>
                        </a:lnSpc>
                        <a:spcBef>
                          <a:spcPts val="0"/>
                        </a:spcBef>
                        <a:spcAft>
                          <a:spcPts val="1000"/>
                        </a:spcAft>
                        <a:buClrTx/>
                        <a:buSzTx/>
                        <a:buFontTx/>
                        <a:buNone/>
                        <a:tabLst/>
                        <a:defRPr/>
                      </a:pPr>
                      <a:r>
                        <a:rPr lang="fr-FR" sz="2000" b="1" i="0" u="none" strike="noStrike" noProof="0" dirty="0" smtClean="0">
                          <a:solidFill>
                            <a:schemeClr val="bg1">
                              <a:lumMod val="95000"/>
                              <a:lumOff val="5000"/>
                            </a:schemeClr>
                          </a:solidFill>
                          <a:latin typeface="+mn-lt"/>
                        </a:rPr>
                        <a:t>Gestion effective des sites</a:t>
                      </a:r>
                      <a:r>
                        <a:rPr lang="fr-FR" sz="2000" b="1" i="0" u="none" strike="noStrike" baseline="0" noProof="0" dirty="0" smtClean="0">
                          <a:solidFill>
                            <a:schemeClr val="bg1">
                              <a:lumMod val="95000"/>
                              <a:lumOff val="5000"/>
                            </a:schemeClr>
                          </a:solidFill>
                          <a:latin typeface="+mn-lt"/>
                        </a:rPr>
                        <a:t> désignés</a:t>
                      </a:r>
                      <a:endParaRPr lang="fr-FR" sz="2000" b="1" i="0" u="none" strike="noStrike" noProof="0" dirty="0" smtClean="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2000" b="0" i="0" u="none" strike="noStrike" noProof="0" dirty="0" smtClean="0">
                          <a:solidFill>
                            <a:schemeClr val="bg1">
                              <a:lumMod val="95000"/>
                              <a:lumOff val="5000"/>
                            </a:schemeClr>
                          </a:solidFill>
                          <a:latin typeface="+mn-lt"/>
                        </a:rPr>
                        <a:t>Le taux de perte ou les</a:t>
                      </a:r>
                      <a:r>
                        <a:rPr lang="fr-FR" sz="2000" b="0" i="0" u="none" strike="noStrike" baseline="0" noProof="0" dirty="0" smtClean="0">
                          <a:solidFill>
                            <a:schemeClr val="bg1">
                              <a:lumMod val="95000"/>
                              <a:lumOff val="5000"/>
                            </a:schemeClr>
                          </a:solidFill>
                          <a:latin typeface="+mn-lt"/>
                        </a:rPr>
                        <a:t> dégâts caus</a:t>
                      </a:r>
                      <a:r>
                        <a:rPr lang="fr-FR" sz="2000" b="0" i="0" u="none" strike="noStrike" baseline="0" noProof="0" dirty="0" smtClean="0">
                          <a:solidFill>
                            <a:schemeClr val="bg1">
                              <a:lumMod val="95000"/>
                              <a:lumOff val="5000"/>
                            </a:schemeClr>
                          </a:solidFill>
                          <a:latin typeface="Cambria"/>
                        </a:rPr>
                        <a:t>é</a:t>
                      </a:r>
                      <a:r>
                        <a:rPr lang="fr-FR" sz="2000" b="0" i="0" u="none" strike="noStrike" baseline="0" noProof="0" dirty="0" smtClean="0">
                          <a:solidFill>
                            <a:schemeClr val="bg1">
                              <a:lumMod val="95000"/>
                              <a:lumOff val="5000"/>
                            </a:schemeClr>
                          </a:solidFill>
                          <a:latin typeface="+mn-lt"/>
                        </a:rPr>
                        <a:t>s aux aires protégées</a:t>
                      </a:r>
                      <a:endParaRPr lang="fr-FR" sz="2000" noProof="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ctr">
                        <a:lnSpc>
                          <a:spcPct val="100000"/>
                        </a:lnSpc>
                      </a:pPr>
                      <a:r>
                        <a:rPr lang="fr-FR" sz="2000" b="1" i="0" u="none" strike="noStrike" noProof="0" dirty="0" smtClean="0">
                          <a:solidFill>
                            <a:schemeClr val="bg1">
                              <a:lumMod val="95000"/>
                              <a:lumOff val="5000"/>
                            </a:schemeClr>
                          </a:solidFill>
                          <a:latin typeface="+mn-lt"/>
                        </a:rPr>
                        <a:t>Modifications importantes faites aux espèces et habitats côtiers</a:t>
                      </a:r>
                      <a:r>
                        <a:rPr lang="fr-FR" sz="2000" b="1" i="0" u="none" strike="noStrike" baseline="0" noProof="0" dirty="0" smtClean="0">
                          <a:solidFill>
                            <a:schemeClr val="bg1">
                              <a:lumMod val="95000"/>
                              <a:lumOff val="5000"/>
                            </a:schemeClr>
                          </a:solidFill>
                          <a:latin typeface="+mn-lt"/>
                        </a:rPr>
                        <a:t> et marins</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fr-FR" sz="2000" b="0" i="0" u="none" strike="noStrike" noProof="0" dirty="0" smtClean="0">
                          <a:solidFill>
                            <a:schemeClr val="bg1">
                              <a:lumMod val="95000"/>
                              <a:lumOff val="5000"/>
                            </a:schemeClr>
                          </a:solidFill>
                          <a:latin typeface="+mn-lt"/>
                        </a:rPr>
                        <a:t>Le statut et la tendance des habitats et</a:t>
                      </a:r>
                      <a:r>
                        <a:rPr lang="fr-FR" sz="2000" b="0" i="0" u="none" strike="noStrike" baseline="0" noProof="0" dirty="0" smtClean="0">
                          <a:solidFill>
                            <a:schemeClr val="bg1">
                              <a:lumMod val="95000"/>
                              <a:lumOff val="5000"/>
                            </a:schemeClr>
                          </a:solidFill>
                          <a:latin typeface="+mn-lt"/>
                        </a:rPr>
                        <a:t> espèces spécifiques</a:t>
                      </a:r>
                      <a:endParaRPr lang="fr-FR" sz="2000" b="0" i="0" u="none" strike="noStrike" noProof="0" dirty="0" smtClean="0">
                        <a:solidFill>
                          <a:schemeClr val="bg1">
                            <a:lumMod val="95000"/>
                            <a:lumOff val="5000"/>
                          </a:schemeClr>
                        </a:solidFill>
                        <a:latin typeface="+mn-lt"/>
                      </a:endParaRPr>
                    </a:p>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fr-FR" sz="2000" b="0" i="0" u="none" strike="noStrike" noProof="0" dirty="0" smtClean="0">
                          <a:solidFill>
                            <a:schemeClr val="bg1">
                              <a:lumMod val="95000"/>
                              <a:lumOff val="5000"/>
                            </a:schemeClr>
                          </a:solidFill>
                          <a:latin typeface="+mn-lt"/>
                        </a:rPr>
                        <a:t>Le nombre d'espèces par type d'habitat</a:t>
                      </a:r>
                    </a:p>
                    <a:p>
                      <a:pPr marL="354013" marR="0" indent="-244475" algn="l" defTabSz="914400" rtl="0" eaLnBrk="1" fontAlgn="auto" latinLnBrk="0" hangingPunct="1">
                        <a:lnSpc>
                          <a:spcPct val="100000"/>
                        </a:lnSpc>
                        <a:spcBef>
                          <a:spcPts val="0"/>
                        </a:spcBef>
                        <a:spcAft>
                          <a:spcPts val="0"/>
                        </a:spcAft>
                        <a:buClrTx/>
                        <a:buSzTx/>
                        <a:buFont typeface="Arial" pitchFamily="34" charset="0"/>
                        <a:buChar char="•"/>
                        <a:tabLst>
                          <a:tab pos="341313" algn="l"/>
                        </a:tabLst>
                        <a:defRPr/>
                      </a:pPr>
                      <a:r>
                        <a:rPr lang="fr-FR" sz="2000" b="0" i="0" u="none" strike="noStrike" noProof="0" dirty="0" smtClean="0">
                          <a:solidFill>
                            <a:schemeClr val="bg1">
                              <a:lumMod val="95000"/>
                              <a:lumOff val="5000"/>
                            </a:schemeClr>
                          </a:solidFill>
                          <a:latin typeface="+mn-lt"/>
                        </a:rPr>
                        <a:t>Le nombre d’espèces des</a:t>
                      </a:r>
                      <a:r>
                        <a:rPr lang="fr-FR" sz="2000" b="0" i="0" u="none" strike="noStrike" baseline="0" noProof="0" dirty="0" smtClean="0">
                          <a:solidFill>
                            <a:schemeClr val="bg1">
                              <a:lumMod val="95000"/>
                              <a:lumOff val="5000"/>
                            </a:schemeClr>
                          </a:solidFill>
                          <a:latin typeface="+mn-lt"/>
                        </a:rPr>
                        <a:t> zones côtières</a:t>
                      </a:r>
                      <a:r>
                        <a:rPr lang="fr-FR" sz="2000" b="0" i="0" u="none" strike="noStrike" noProof="0" dirty="0" smtClean="0">
                          <a:solidFill>
                            <a:schemeClr val="bg1">
                              <a:lumMod val="95000"/>
                              <a:lumOff val="5000"/>
                            </a:schemeClr>
                          </a:solidFill>
                          <a:latin typeface="+mn-lt"/>
                        </a:rPr>
                        <a:t> sur la liste</a:t>
                      </a:r>
                      <a:r>
                        <a:rPr lang="fr-FR" sz="2000" b="0" i="0" u="none" strike="noStrike" baseline="0" noProof="0" dirty="0" smtClean="0">
                          <a:solidFill>
                            <a:schemeClr val="bg1">
                              <a:lumMod val="95000"/>
                              <a:lumOff val="5000"/>
                            </a:schemeClr>
                          </a:solidFill>
                          <a:latin typeface="+mn-lt"/>
                        </a:rPr>
                        <a:t> rouge</a:t>
                      </a:r>
                      <a:endParaRPr lang="fr-FR" sz="20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ctr">
                        <a:lnSpc>
                          <a:spcPct val="100000"/>
                        </a:lnSpc>
                      </a:pPr>
                      <a:r>
                        <a:rPr lang="fr-FR" sz="2000" b="1" i="0" u="none" strike="noStrike" noProof="0" dirty="0" smtClean="0">
                          <a:solidFill>
                            <a:schemeClr val="bg1">
                              <a:lumMod val="95000"/>
                              <a:lumOff val="5000"/>
                            </a:schemeClr>
                          </a:solidFill>
                          <a:latin typeface="+mn-lt"/>
                        </a:rPr>
                        <a:t>Perte de spécificité culturelle</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000" b="0" i="0" u="none" strike="noStrike" noProof="0" dirty="0" smtClean="0">
                          <a:solidFill>
                            <a:schemeClr val="bg1">
                              <a:lumMod val="95000"/>
                              <a:lumOff val="5000"/>
                            </a:schemeClr>
                          </a:solidFill>
                          <a:latin typeface="+mn-lt"/>
                        </a:rPr>
                        <a:t>Le</a:t>
                      </a:r>
                      <a:r>
                        <a:rPr lang="fr-FR" sz="2000" b="0" i="0" u="none" strike="noStrike" baseline="0" noProof="0" dirty="0" smtClean="0">
                          <a:solidFill>
                            <a:schemeClr val="bg1">
                              <a:lumMod val="95000"/>
                              <a:lumOff val="5000"/>
                            </a:schemeClr>
                          </a:solidFill>
                          <a:latin typeface="+mn-lt"/>
                        </a:rPr>
                        <a:t> n</a:t>
                      </a:r>
                      <a:r>
                        <a:rPr lang="fr-FR" sz="2000" b="0" i="0" u="none" strike="noStrike" noProof="0" dirty="0" smtClean="0">
                          <a:solidFill>
                            <a:schemeClr val="bg1">
                              <a:lumMod val="95000"/>
                              <a:lumOff val="5000"/>
                            </a:schemeClr>
                          </a:solidFill>
                          <a:latin typeface="+mn-lt"/>
                        </a:rPr>
                        <a:t>ombre et la valeur des ventes de produits locaux avec les labels régionaux de qualité ou les labels Européens tels que PDO/PGI/TSG</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21104"/>
            <a:ext cx="8686800" cy="969496"/>
          </a:xfrm>
          <a:prstGeom prst="rect">
            <a:avLst/>
          </a:prstGeom>
        </p:spPr>
        <p:txBody>
          <a:bodyPr wrap="square">
            <a:spAutoFit/>
          </a:bodyPr>
          <a:lstStyle/>
          <a:p>
            <a:pPr algn="ctr"/>
            <a:r>
              <a:rPr lang="fr-FR" sz="3600" b="1" dirty="0" smtClean="0">
                <a:solidFill>
                  <a:schemeClr val="bg1">
                    <a:lumMod val="95000"/>
                    <a:lumOff val="5000"/>
                  </a:schemeClr>
                </a:solidFill>
              </a:rPr>
              <a:t>3. </a:t>
            </a:r>
            <a:r>
              <a:rPr lang="fr-FR" sz="2100" b="1" dirty="0" smtClean="0">
                <a:solidFill>
                  <a:schemeClr val="bg1">
                    <a:lumMod val="95000"/>
                    <a:lumOff val="5000"/>
                  </a:schemeClr>
                </a:solidFill>
              </a:rPr>
              <a:t>Objectif: Promouvoir et soutenir une économie dynamique et durable de la c</a:t>
            </a:r>
            <a:r>
              <a:rPr lang="fr-FR" sz="2100" b="1" dirty="0" smtClean="0">
                <a:solidFill>
                  <a:schemeClr val="bg1">
                    <a:lumMod val="95000"/>
                    <a:lumOff val="5000"/>
                  </a:schemeClr>
                </a:solidFill>
                <a:latin typeface="Cambria"/>
              </a:rPr>
              <a:t>ô</a:t>
            </a:r>
            <a:r>
              <a:rPr lang="fr-FR" sz="2100" b="1" dirty="0" smtClean="0">
                <a:solidFill>
                  <a:schemeClr val="bg1">
                    <a:lumMod val="95000"/>
                    <a:lumOff val="5000"/>
                  </a:schemeClr>
                </a:solidFill>
              </a:rPr>
              <a:t>te </a:t>
            </a:r>
            <a:endParaRPr lang="fr-FR"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990600"/>
          <a:ext cx="8686800" cy="5583974"/>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1900" b="1" dirty="0" smtClean="0">
                          <a:solidFill>
                            <a:schemeClr val="bg1">
                              <a:lumMod val="95000"/>
                              <a:lumOff val="5000"/>
                            </a:schemeClr>
                          </a:solidFill>
                          <a:latin typeface="+mj-lt"/>
                          <a:ea typeface="Calibri"/>
                          <a:cs typeface="Times New Roman"/>
                        </a:rPr>
                        <a:t>INDICATEURS </a:t>
                      </a:r>
                      <a:endParaRPr lang="en-US" sz="19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900" b="1" dirty="0" smtClean="0">
                          <a:solidFill>
                            <a:schemeClr val="bg1">
                              <a:lumMod val="95000"/>
                              <a:lumOff val="5000"/>
                            </a:schemeClr>
                          </a:solidFill>
                          <a:latin typeface="+mj-lt"/>
                          <a:ea typeface="Calibri"/>
                          <a:cs typeface="Times New Roman"/>
                        </a:rPr>
                        <a:t>MEASURES </a:t>
                      </a:r>
                      <a:endParaRPr lang="en-US" sz="19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fr-FR" sz="1900" b="1" i="0" u="none" strike="noStrike" noProof="0" dirty="0" smtClean="0">
                          <a:solidFill>
                            <a:schemeClr val="bg1">
                              <a:lumMod val="95000"/>
                              <a:lumOff val="5000"/>
                            </a:schemeClr>
                          </a:solidFill>
                          <a:latin typeface="+mn-lt"/>
                        </a:rPr>
                        <a:t>Tendances de l'emploi sectoriel</a:t>
                      </a: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1900" b="0" i="0" u="none" strike="noStrike" noProof="0" dirty="0" smtClean="0">
                          <a:solidFill>
                            <a:schemeClr val="bg1">
                              <a:lumMod val="95000"/>
                              <a:lumOff val="5000"/>
                            </a:schemeClr>
                          </a:solidFill>
                          <a:latin typeface="+mn-lt"/>
                        </a:rPr>
                        <a:t>Les emplois </a:t>
                      </a:r>
                      <a:r>
                        <a:rPr lang="fr-FR" sz="1900" b="0" i="0" u="none" strike="noStrike" noProof="0" dirty="0" smtClean="0">
                          <a:solidFill>
                            <a:schemeClr val="bg1">
                              <a:lumMod val="95000"/>
                              <a:lumOff val="5000"/>
                            </a:schemeClr>
                          </a:solidFill>
                          <a:latin typeface="Cambria"/>
                        </a:rPr>
                        <a:t>à</a:t>
                      </a:r>
                      <a:r>
                        <a:rPr lang="fr-FR" sz="1900" b="0" i="0" u="none" strike="noStrike" noProof="0" dirty="0" smtClean="0">
                          <a:solidFill>
                            <a:schemeClr val="bg1">
                              <a:lumMod val="95000"/>
                              <a:lumOff val="5000"/>
                            </a:schemeClr>
                          </a:solidFill>
                          <a:latin typeface="+mn-lt"/>
                        </a:rPr>
                        <a:t> plein</a:t>
                      </a:r>
                      <a:r>
                        <a:rPr lang="fr-FR" sz="1900" b="0" i="0" u="none" strike="noStrike" baseline="0" noProof="0" dirty="0" smtClean="0">
                          <a:solidFill>
                            <a:schemeClr val="bg1">
                              <a:lumMod val="95000"/>
                              <a:lumOff val="5000"/>
                            </a:schemeClr>
                          </a:solidFill>
                          <a:latin typeface="+mn-lt"/>
                        </a:rPr>
                        <a:t> temps, </a:t>
                      </a:r>
                      <a:r>
                        <a:rPr lang="fr-FR" sz="1900" b="0" i="0" u="none" strike="noStrike" noProof="0" dirty="0" smtClean="0">
                          <a:solidFill>
                            <a:schemeClr val="bg1">
                              <a:lumMod val="95000"/>
                              <a:lumOff val="5000"/>
                            </a:schemeClr>
                          </a:solidFill>
                          <a:latin typeface="Cambria"/>
                        </a:rPr>
                        <a:t>à</a:t>
                      </a:r>
                      <a:r>
                        <a:rPr lang="fr-FR" sz="1900" b="0" i="0" u="none" strike="noStrike" baseline="0" noProof="0" dirty="0" smtClean="0">
                          <a:solidFill>
                            <a:schemeClr val="bg1">
                              <a:lumMod val="95000"/>
                              <a:lumOff val="5000"/>
                            </a:schemeClr>
                          </a:solidFill>
                          <a:latin typeface="+mn-lt"/>
                        </a:rPr>
                        <a:t> temps partiel et saisonniers par secteur</a:t>
                      </a:r>
                      <a:endParaRPr lang="fr-FR" sz="1900" b="0" i="0" u="none" strike="noStrike" noProof="0" dirty="0" smtClean="0">
                        <a:solidFill>
                          <a:schemeClr val="bg1">
                            <a:lumMod val="95000"/>
                            <a:lumOff val="5000"/>
                          </a:schemeClr>
                        </a:solidFill>
                        <a:latin typeface="+mn-lt"/>
                      </a:endParaRPr>
                    </a:p>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1900" b="0" i="0" u="none" strike="noStrike" noProof="0" dirty="0" smtClean="0">
                          <a:solidFill>
                            <a:schemeClr val="bg1">
                              <a:lumMod val="95000"/>
                              <a:lumOff val="5000"/>
                            </a:schemeClr>
                          </a:solidFill>
                          <a:latin typeface="+mn-lt"/>
                        </a:rPr>
                        <a:t>Valeur ajoutée par secteur</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t"/>
                      <a:r>
                        <a:rPr lang="fr-FR" sz="1900" b="1" i="0" u="none" strike="noStrike" dirty="0" smtClean="0">
                          <a:solidFill>
                            <a:schemeClr val="bg1">
                              <a:lumMod val="95000"/>
                              <a:lumOff val="5000"/>
                            </a:schemeClr>
                          </a:solidFill>
                          <a:latin typeface="+mn-lt"/>
                        </a:rPr>
                        <a:t>Volume de trafic du port</a:t>
                      </a:r>
                      <a:endParaRPr lang="en-US" sz="19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fr-FR" sz="1900" b="0" i="0" u="none" strike="noStrike" dirty="0" smtClean="0">
                          <a:solidFill>
                            <a:schemeClr val="bg1">
                              <a:lumMod val="95000"/>
                              <a:lumOff val="5000"/>
                            </a:schemeClr>
                          </a:solidFill>
                          <a:latin typeface="+mn-lt"/>
                        </a:rPr>
                        <a:t>Le nombre de passagers entrants et sortants par port</a:t>
                      </a:r>
                    </a:p>
                    <a:p>
                      <a:pPr marL="341313" indent="-231775" algn="l" fontAlgn="t">
                        <a:buFont typeface="Arial" pitchFamily="34" charset="0"/>
                        <a:buChar char="•"/>
                      </a:pPr>
                      <a:r>
                        <a:rPr lang="fr-FR" sz="1900" b="0" i="0" u="none" strike="noStrike" dirty="0" smtClean="0">
                          <a:solidFill>
                            <a:schemeClr val="bg1">
                              <a:lumMod val="95000"/>
                              <a:lumOff val="5000"/>
                            </a:schemeClr>
                          </a:solidFill>
                          <a:latin typeface="+mn-lt"/>
                        </a:rPr>
                        <a:t>Le volume total des marchandises gérées par port</a:t>
                      </a:r>
                      <a:endParaRPr lang="en-US" sz="1900" b="0" i="0" u="none" strike="noStrike" dirty="0" smtClean="0">
                        <a:solidFill>
                          <a:schemeClr val="bg1">
                            <a:lumMod val="95000"/>
                            <a:lumOff val="5000"/>
                          </a:schemeClr>
                        </a:solidFill>
                        <a:latin typeface="+mn-lt"/>
                      </a:endParaRPr>
                    </a:p>
                    <a:p>
                      <a:pPr marL="341313" indent="-231775" algn="l" fontAlgn="t">
                        <a:buFont typeface="Arial" pitchFamily="34" charset="0"/>
                        <a:buChar char="•"/>
                      </a:pPr>
                      <a:r>
                        <a:rPr lang="fr-FR" sz="1900" b="0" i="0" u="none" strike="noStrike" dirty="0" smtClean="0">
                          <a:solidFill>
                            <a:schemeClr val="bg1">
                              <a:lumMod val="95000"/>
                              <a:lumOff val="5000"/>
                            </a:schemeClr>
                          </a:solidFill>
                          <a:latin typeface="+mn-lt"/>
                        </a:rPr>
                        <a:t>La proportion de marchandises transportées par voie maritime à courte distance</a:t>
                      </a:r>
                      <a:endParaRPr lang="en-US" sz="1900" b="0" i="0" u="none" strike="noStrike" dirty="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algn="ctr" fontAlgn="t"/>
                      <a:r>
                        <a:rPr lang="fr-FR" sz="1900" b="1" i="0" u="none" strike="noStrike" noProof="0" dirty="0" smtClean="0">
                          <a:solidFill>
                            <a:schemeClr val="bg1">
                              <a:lumMod val="95000"/>
                              <a:lumOff val="5000"/>
                            </a:schemeClr>
                          </a:solidFill>
                          <a:latin typeface="+mn-lt"/>
                        </a:rPr>
                        <a:t>Intensité du tourisme</a:t>
                      </a:r>
                      <a:endParaRPr lang="fr-FR" sz="19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1900" b="0" i="0" u="none" strike="noStrike" noProof="0" dirty="0" smtClean="0">
                          <a:solidFill>
                            <a:schemeClr val="bg1">
                              <a:lumMod val="95000"/>
                              <a:lumOff val="5000"/>
                            </a:schemeClr>
                          </a:solidFill>
                          <a:latin typeface="+mn-lt"/>
                        </a:rPr>
                        <a:t>Le nombre de séjours d’une nuit dans</a:t>
                      </a:r>
                      <a:r>
                        <a:rPr lang="fr-FR" sz="1900" b="0" i="0" u="none" strike="noStrike" baseline="0" noProof="0" dirty="0" smtClean="0">
                          <a:solidFill>
                            <a:schemeClr val="bg1">
                              <a:lumMod val="95000"/>
                              <a:lumOff val="5000"/>
                            </a:schemeClr>
                          </a:solidFill>
                          <a:latin typeface="+mn-lt"/>
                        </a:rPr>
                        <a:t> les hébergements touristiques</a:t>
                      </a:r>
                      <a:endParaRPr lang="fr-FR" sz="1900" b="0" i="0" u="none" strike="noStrike" noProof="0" dirty="0" smtClean="0">
                        <a:solidFill>
                          <a:schemeClr val="bg1">
                            <a:lumMod val="95000"/>
                            <a:lumOff val="5000"/>
                          </a:schemeClr>
                        </a:solidFill>
                        <a:latin typeface="+mn-lt"/>
                      </a:endParaRPr>
                    </a:p>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1900" b="0" i="0" u="none" strike="noStrike" noProof="0" dirty="0" smtClean="0">
                          <a:solidFill>
                            <a:schemeClr val="bg1">
                              <a:lumMod val="95000"/>
                              <a:lumOff val="5000"/>
                            </a:schemeClr>
                          </a:solidFill>
                          <a:latin typeface="+mn-lt"/>
                        </a:rPr>
                        <a:t>Le taux d'occupation des ‘</a:t>
                      </a:r>
                      <a:r>
                        <a:rPr lang="fr-FR" sz="1900" b="0" i="0" u="none" strike="noStrike" noProof="0" dirty="0" err="1" smtClean="0">
                          <a:solidFill>
                            <a:schemeClr val="bg1">
                              <a:lumMod val="95000"/>
                              <a:lumOff val="5000"/>
                            </a:schemeClr>
                          </a:solidFill>
                          <a:latin typeface="+mn-lt"/>
                        </a:rPr>
                        <a:t>bed</a:t>
                      </a:r>
                      <a:r>
                        <a:rPr lang="fr-FR" sz="1900" b="0" i="0" u="none" strike="noStrike" noProof="0" dirty="0" smtClean="0">
                          <a:solidFill>
                            <a:schemeClr val="bg1">
                              <a:lumMod val="95000"/>
                              <a:lumOff val="5000"/>
                            </a:schemeClr>
                          </a:solidFill>
                          <a:latin typeface="+mn-lt"/>
                        </a:rPr>
                        <a:t> places’</a:t>
                      </a: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t"/>
                      <a:r>
                        <a:rPr lang="fr-FR" sz="1900" b="1" i="0" u="none" strike="noStrike" noProof="0" dirty="0" smtClean="0">
                          <a:solidFill>
                            <a:schemeClr val="bg1">
                              <a:lumMod val="95000"/>
                              <a:lumOff val="5000"/>
                            </a:schemeClr>
                          </a:solidFill>
                          <a:latin typeface="+mn-lt"/>
                        </a:rPr>
                        <a:t>Le tourisme durable</a:t>
                      </a:r>
                      <a:endParaRPr lang="fr-FR" sz="19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fr-FR" sz="1900" b="0" i="0" u="none" strike="noStrike" noProof="0" dirty="0" smtClean="0">
                          <a:solidFill>
                            <a:schemeClr val="bg1">
                              <a:lumMod val="95000"/>
                              <a:lumOff val="5000"/>
                            </a:schemeClr>
                          </a:solidFill>
                          <a:latin typeface="+mn-lt"/>
                        </a:rPr>
                        <a:t>Le nombre d’hébergements touristiques</a:t>
                      </a:r>
                      <a:r>
                        <a:rPr lang="fr-FR" sz="1900" b="0" i="0" u="none" strike="noStrike" baseline="0" noProof="0" dirty="0" smtClean="0">
                          <a:solidFill>
                            <a:schemeClr val="bg1">
                              <a:lumMod val="95000"/>
                              <a:lumOff val="5000"/>
                            </a:schemeClr>
                          </a:solidFill>
                          <a:latin typeface="+mn-lt"/>
                        </a:rPr>
                        <a:t> possédant l’ Ecolabel de l’UE</a:t>
                      </a:r>
                      <a:endParaRPr lang="fr-FR" sz="1900" b="0" i="0" u="none" strike="noStrike" noProof="0" dirty="0" smtClean="0">
                        <a:solidFill>
                          <a:schemeClr val="bg1">
                            <a:lumMod val="95000"/>
                            <a:lumOff val="5000"/>
                          </a:schemeClr>
                        </a:solidFill>
                        <a:latin typeface="+mn-lt"/>
                      </a:endParaRPr>
                    </a:p>
                    <a:p>
                      <a:pPr marL="341313" indent="-231775" algn="l" fontAlgn="t">
                        <a:buFont typeface="Arial" pitchFamily="34" charset="0"/>
                        <a:buChar char="•"/>
                      </a:pPr>
                      <a:r>
                        <a:rPr lang="fr-FR" sz="1900" b="0" i="0" u="none" strike="noStrike" noProof="0" dirty="0" smtClean="0">
                          <a:solidFill>
                            <a:schemeClr val="bg1">
                              <a:lumMod val="95000"/>
                              <a:lumOff val="5000"/>
                            </a:schemeClr>
                          </a:solidFill>
                          <a:latin typeface="+mn-lt"/>
                        </a:rPr>
                        <a:t>Le taux de séjours d’une nuit par rapport</a:t>
                      </a:r>
                      <a:r>
                        <a:rPr lang="fr-FR" sz="1900" b="0" i="0" u="none" strike="noStrike" baseline="0" noProof="0" dirty="0" smtClean="0">
                          <a:solidFill>
                            <a:schemeClr val="bg1">
                              <a:lumMod val="95000"/>
                              <a:lumOff val="5000"/>
                            </a:schemeClr>
                          </a:solidFill>
                          <a:latin typeface="+mn-lt"/>
                        </a:rPr>
                        <a:t> aux nombre de résidents</a:t>
                      </a:r>
                      <a:endParaRPr lang="fr-FR" sz="19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51137"/>
            <a:ext cx="8686800" cy="969496"/>
          </a:xfrm>
          <a:prstGeom prst="rect">
            <a:avLst/>
          </a:prstGeom>
        </p:spPr>
        <p:txBody>
          <a:bodyPr wrap="square">
            <a:spAutoFit/>
          </a:bodyPr>
          <a:lstStyle/>
          <a:p>
            <a:pPr algn="ctr"/>
            <a:r>
              <a:rPr lang="fr-FR" sz="3600" b="1" dirty="0" smtClean="0">
                <a:solidFill>
                  <a:schemeClr val="bg1">
                    <a:lumMod val="95000"/>
                    <a:lumOff val="5000"/>
                  </a:schemeClr>
                </a:solidFill>
              </a:rPr>
              <a:t>4. </a:t>
            </a:r>
            <a:r>
              <a:rPr lang="fr-FR" sz="2100" b="1" dirty="0" smtClean="0">
                <a:solidFill>
                  <a:schemeClr val="bg1">
                    <a:lumMod val="95000"/>
                    <a:lumOff val="5000"/>
                  </a:schemeClr>
                </a:solidFill>
              </a:rPr>
              <a:t>Objectif : Pour s'assurer que les plages sont propres et que les eaux côtières ne sont pas polluées.</a:t>
            </a:r>
            <a:endParaRPr lang="fr-FR"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536154"/>
          <a:ext cx="8686800" cy="404702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INDICATEURS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MEASURES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ctr" fontAlgn="ctr"/>
                      <a:r>
                        <a:rPr lang="fr-FR" sz="2000" b="1" u="none" strike="noStrike" dirty="0" smtClean="0">
                          <a:solidFill>
                            <a:schemeClr val="bg1">
                              <a:lumMod val="95000"/>
                              <a:lumOff val="5000"/>
                            </a:schemeClr>
                          </a:solidFill>
                          <a:latin typeface="+mn-lt"/>
                        </a:rPr>
                        <a:t>Qualité des eaux de baignade</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en-US" sz="2000" u="none" strike="noStrike" dirty="0" smtClean="0">
                          <a:solidFill>
                            <a:schemeClr val="bg1">
                              <a:lumMod val="95000"/>
                              <a:lumOff val="5000"/>
                            </a:schemeClr>
                          </a:solidFill>
                          <a:latin typeface="+mn-lt"/>
                        </a:rPr>
                        <a:t>Le</a:t>
                      </a:r>
                      <a:r>
                        <a:rPr lang="en-US" sz="2000" u="none" strike="noStrike" baseline="0" dirty="0" smtClean="0">
                          <a:solidFill>
                            <a:schemeClr val="bg1">
                              <a:lumMod val="95000"/>
                              <a:lumOff val="5000"/>
                            </a:schemeClr>
                          </a:solidFill>
                          <a:latin typeface="+mn-lt"/>
                        </a:rPr>
                        <a:t> </a:t>
                      </a:r>
                      <a:r>
                        <a:rPr lang="en-US" sz="2000" u="none" strike="noStrike" dirty="0" smtClean="0">
                          <a:solidFill>
                            <a:schemeClr val="bg1">
                              <a:lumMod val="95000"/>
                              <a:lumOff val="5000"/>
                            </a:schemeClr>
                          </a:solidFill>
                          <a:latin typeface="+mn-lt"/>
                        </a:rPr>
                        <a:t>%</a:t>
                      </a:r>
                      <a:r>
                        <a:rPr lang="en-US" sz="2000" u="none" strike="noStrike" baseline="0" dirty="0" smtClean="0">
                          <a:solidFill>
                            <a:schemeClr val="bg1">
                              <a:lumMod val="95000"/>
                              <a:lumOff val="5000"/>
                            </a:schemeClr>
                          </a:solidFill>
                          <a:latin typeface="+mn-lt"/>
                        </a:rPr>
                        <a:t> </a:t>
                      </a:r>
                      <a:r>
                        <a:rPr lang="fr-FR" sz="2000" u="none" strike="noStrike" dirty="0" smtClean="0">
                          <a:solidFill>
                            <a:schemeClr val="bg1">
                              <a:lumMod val="95000"/>
                              <a:lumOff val="5000"/>
                            </a:schemeClr>
                          </a:solidFill>
                          <a:latin typeface="+mn-lt"/>
                        </a:rPr>
                        <a:t> des eaux conformes avec la valeur -guide de la directive Européenne des Eaux de Baignade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ctr"/>
                      <a:r>
                        <a:rPr lang="fr-FR" sz="2000" b="1" u="none" strike="noStrike" noProof="0" dirty="0" smtClean="0">
                          <a:solidFill>
                            <a:schemeClr val="bg1">
                              <a:lumMod val="95000"/>
                              <a:lumOff val="5000"/>
                            </a:schemeClr>
                          </a:solidFill>
                          <a:latin typeface="+mn-lt"/>
                        </a:rPr>
                        <a:t>La quantité des détritus estuariens et côtiers</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000" u="none" strike="noStrike" noProof="0" dirty="0" smtClean="0">
                          <a:solidFill>
                            <a:schemeClr val="bg1">
                              <a:lumMod val="95000"/>
                              <a:lumOff val="5000"/>
                            </a:schemeClr>
                          </a:solidFill>
                          <a:latin typeface="+mn-lt"/>
                        </a:rPr>
                        <a:t>Le volume de détritus recueillis</a:t>
                      </a:r>
                      <a:r>
                        <a:rPr lang="fr-FR" sz="2000" u="none" strike="noStrike" baseline="0" noProof="0" dirty="0" smtClean="0">
                          <a:solidFill>
                            <a:schemeClr val="bg1">
                              <a:lumMod val="95000"/>
                              <a:lumOff val="5000"/>
                            </a:schemeClr>
                          </a:solidFill>
                          <a:latin typeface="+mn-lt"/>
                        </a:rPr>
                        <a:t> sur une longueur définie du littoral</a:t>
                      </a:r>
                      <a:endParaRPr lang="fr-FR" sz="20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535917">
                <a:tc>
                  <a:txBody>
                    <a:bodyPr/>
                    <a:lstStyle/>
                    <a:p>
                      <a:pPr algn="ctr" fontAlgn="ctr"/>
                      <a:r>
                        <a:rPr lang="fr-FR" sz="2000" b="1" u="none" strike="noStrike" dirty="0" smtClean="0">
                          <a:solidFill>
                            <a:schemeClr val="bg1">
                              <a:lumMod val="95000"/>
                              <a:lumOff val="5000"/>
                            </a:schemeClr>
                          </a:solidFill>
                          <a:latin typeface="+mn-lt"/>
                        </a:rPr>
                        <a:t>Concentration des éléments nutritifs dans les eaux côtières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2000" u="none" strike="noStrike" dirty="0" smtClean="0">
                          <a:solidFill>
                            <a:schemeClr val="bg1">
                              <a:lumMod val="95000"/>
                              <a:lumOff val="5000"/>
                            </a:schemeClr>
                          </a:solidFill>
                          <a:latin typeface="+mn-lt"/>
                        </a:rPr>
                        <a:t>Des apports fluviaux et directes d'azote et de phosphore dans les eaux côtières</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ctr"/>
                      <a:r>
                        <a:rPr lang="fr-FR" sz="2000" b="1" u="none" strike="noStrike" dirty="0" smtClean="0">
                          <a:solidFill>
                            <a:schemeClr val="bg1">
                              <a:lumMod val="95000"/>
                              <a:lumOff val="5000"/>
                            </a:schemeClr>
                          </a:solidFill>
                          <a:latin typeface="+mn-lt"/>
                        </a:rPr>
                        <a:t>Quantité de pollution par des hydrocarbures</a:t>
                      </a:r>
                      <a:endParaRPr lang="en-US" sz="2000" b="1" i="0" u="none" strike="noStrike"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en-US" sz="2000" u="none" strike="noStrike" dirty="0" smtClean="0">
                          <a:solidFill>
                            <a:schemeClr val="bg1">
                              <a:lumMod val="95000"/>
                              <a:lumOff val="5000"/>
                            </a:schemeClr>
                          </a:solidFill>
                          <a:latin typeface="+mn-lt"/>
                        </a:rPr>
                        <a:t>Le volume des </a:t>
                      </a:r>
                      <a:r>
                        <a:rPr lang="fr-FR" sz="2000" u="none" strike="noStrike" noProof="0" dirty="0" smtClean="0">
                          <a:solidFill>
                            <a:schemeClr val="bg1">
                              <a:lumMod val="95000"/>
                              <a:lumOff val="5000"/>
                            </a:schemeClr>
                          </a:solidFill>
                          <a:latin typeface="+mn-lt"/>
                        </a:rPr>
                        <a:t>déversements</a:t>
                      </a:r>
                      <a:r>
                        <a:rPr lang="en-US" sz="2000" u="none" strike="noStrike" dirty="0" smtClean="0">
                          <a:solidFill>
                            <a:schemeClr val="bg1">
                              <a:lumMod val="95000"/>
                              <a:lumOff val="5000"/>
                            </a:schemeClr>
                          </a:solidFill>
                          <a:latin typeface="+mn-lt"/>
                        </a:rPr>
                        <a:t> de </a:t>
                      </a:r>
                      <a:r>
                        <a:rPr lang="fr-FR" sz="2000" u="none" strike="noStrike" noProof="0" dirty="0" smtClean="0">
                          <a:solidFill>
                            <a:schemeClr val="bg1">
                              <a:lumMod val="95000"/>
                              <a:lumOff val="5000"/>
                            </a:schemeClr>
                          </a:solidFill>
                          <a:latin typeface="+mn-lt"/>
                        </a:rPr>
                        <a:t>pétrole</a:t>
                      </a:r>
                      <a:r>
                        <a:rPr lang="fr-FR" sz="2000" u="none" strike="noStrike" baseline="0" noProof="0" dirty="0" smtClean="0">
                          <a:solidFill>
                            <a:schemeClr val="bg1">
                              <a:lumMod val="95000"/>
                              <a:lumOff val="5000"/>
                            </a:schemeClr>
                          </a:solidFill>
                          <a:latin typeface="+mn-lt"/>
                        </a:rPr>
                        <a:t> accidentels</a:t>
                      </a:r>
                      <a:endParaRPr lang="fr-FR" sz="2000" u="none" strike="noStrike" noProof="0" dirty="0" smtClean="0">
                        <a:solidFill>
                          <a:schemeClr val="bg1">
                            <a:lumMod val="95000"/>
                            <a:lumOff val="5000"/>
                          </a:schemeClr>
                        </a:solidFill>
                        <a:latin typeface="+mn-lt"/>
                      </a:endParaRPr>
                    </a:p>
                    <a:p>
                      <a:pPr marL="341313" indent="-231775" algn="l" fontAlgn="t">
                        <a:buFont typeface="Arial" pitchFamily="34" charset="0"/>
                        <a:buChar char="•"/>
                      </a:pPr>
                      <a:r>
                        <a:rPr lang="fr-FR" sz="2000" u="none" strike="noStrike" noProof="0" dirty="0" smtClean="0">
                          <a:solidFill>
                            <a:schemeClr val="bg1">
                              <a:lumMod val="95000"/>
                              <a:lumOff val="5000"/>
                            </a:schemeClr>
                          </a:solidFill>
                          <a:latin typeface="+mn-lt"/>
                        </a:rPr>
                        <a:t>Le nombre de nappes de pétrole observé par la surveillance aérienne</a:t>
                      </a:r>
                      <a:endParaRPr lang="fr-FR" sz="2000" b="0" i="0" u="none" strike="noStrike" noProof="0" dirty="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ppt_x"/>
                                          </p:val>
                                        </p:tav>
                                        <p:tav tm="100000">
                                          <p:val>
                                            <p:strVal val="#ppt_x"/>
                                          </p:val>
                                        </p:tav>
                                      </p:tavLst>
                                    </p:anim>
                                    <p:anim calcmode="lin" valueType="num">
                                      <p:cBhvr additive="base">
                                        <p:cTn id="13" dur="1000" fill="hold"/>
                                        <p:tgtEl>
                                          <p:spTgt spid="1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969496"/>
          </a:xfrm>
          <a:prstGeom prst="rect">
            <a:avLst/>
          </a:prstGeom>
        </p:spPr>
        <p:txBody>
          <a:bodyPr wrap="square">
            <a:spAutoFit/>
          </a:bodyPr>
          <a:lstStyle/>
          <a:p>
            <a:pPr algn="ctr"/>
            <a:r>
              <a:rPr lang="fr-FR" sz="3600" b="1" dirty="0" smtClean="0">
                <a:solidFill>
                  <a:schemeClr val="bg1">
                    <a:lumMod val="95000"/>
                    <a:lumOff val="5000"/>
                  </a:schemeClr>
                </a:solidFill>
              </a:rPr>
              <a:t>5. </a:t>
            </a:r>
            <a:r>
              <a:rPr lang="fr-FR" sz="2100" b="1" dirty="0" smtClean="0">
                <a:solidFill>
                  <a:schemeClr val="bg1">
                    <a:lumMod val="95000"/>
                    <a:lumOff val="5000"/>
                  </a:schemeClr>
                </a:solidFill>
              </a:rPr>
              <a:t>Objectif: La réduction de l'exclusion sociale et la promotion de la cohésion sociale dans les zones côtières</a:t>
            </a:r>
            <a:endParaRPr lang="fr-FR"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253800"/>
          <a:ext cx="8686800" cy="3726566"/>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100" b="1" dirty="0" smtClean="0">
                          <a:solidFill>
                            <a:schemeClr val="bg1">
                              <a:lumMod val="95000"/>
                              <a:lumOff val="5000"/>
                            </a:schemeClr>
                          </a:solidFill>
                          <a:latin typeface="+mn-lt"/>
                          <a:ea typeface="Calibri"/>
                          <a:cs typeface="Times New Roman"/>
                        </a:rPr>
                        <a:t>INDICATEURS </a:t>
                      </a:r>
                      <a:endParaRPr lang="en-US" sz="21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100" b="1" dirty="0" smtClean="0">
                          <a:solidFill>
                            <a:schemeClr val="bg1">
                              <a:lumMod val="95000"/>
                              <a:lumOff val="5000"/>
                            </a:schemeClr>
                          </a:solidFill>
                          <a:latin typeface="+mn-lt"/>
                          <a:ea typeface="Calibri"/>
                          <a:cs typeface="Times New Roman"/>
                        </a:rPr>
                        <a:t>MEASURES </a:t>
                      </a:r>
                      <a:endParaRPr lang="en-US" sz="21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ctr" fontAlgn="t"/>
                      <a:r>
                        <a:rPr lang="fr-FR" sz="2100" b="1" u="none" strike="noStrike" noProof="0" dirty="0" smtClean="0">
                          <a:solidFill>
                            <a:schemeClr val="bg1">
                              <a:lumMod val="95000"/>
                              <a:lumOff val="5000"/>
                            </a:schemeClr>
                          </a:solidFill>
                          <a:latin typeface="+mn-lt"/>
                        </a:rPr>
                        <a:t>Degré de l'exclusion sociale</a:t>
                      </a:r>
                      <a:endParaRPr lang="fr-FR" sz="21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2100" u="none" strike="noStrike" dirty="0" smtClean="0">
                          <a:solidFill>
                            <a:schemeClr val="bg1">
                              <a:lumMod val="95000"/>
                              <a:lumOff val="5000"/>
                            </a:schemeClr>
                          </a:solidFill>
                          <a:latin typeface="+mn-lt"/>
                        </a:rPr>
                        <a:t>Les indices de multiples dénuements par région</a:t>
                      </a:r>
                      <a:endParaRPr lang="en-US" sz="2100" b="0" i="0" u="none" strike="noStrike" dirty="0" smtClean="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ctr" fontAlgn="t"/>
                      <a:r>
                        <a:rPr lang="fr-FR" sz="2100" b="1" u="none" strike="noStrike" noProof="0" dirty="0" smtClean="0">
                          <a:solidFill>
                            <a:schemeClr val="bg1">
                              <a:lumMod val="95000"/>
                              <a:lumOff val="5000"/>
                            </a:schemeClr>
                          </a:solidFill>
                          <a:latin typeface="+mn-lt"/>
                        </a:rPr>
                        <a:t>Prospérité</a:t>
                      </a:r>
                      <a:r>
                        <a:rPr lang="fr-FR" sz="2100" b="1" u="none" strike="noStrike" baseline="0" noProof="0" dirty="0" smtClean="0">
                          <a:solidFill>
                            <a:schemeClr val="bg1">
                              <a:lumMod val="95000"/>
                              <a:lumOff val="5000"/>
                            </a:schemeClr>
                          </a:solidFill>
                          <a:latin typeface="+mn-lt"/>
                        </a:rPr>
                        <a:t> des ménages relative</a:t>
                      </a:r>
                      <a:endParaRPr lang="fr-FR" sz="21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100" u="none" strike="noStrike" noProof="0" dirty="0" smtClean="0">
                          <a:solidFill>
                            <a:schemeClr val="bg1">
                              <a:lumMod val="95000"/>
                              <a:lumOff val="5000"/>
                            </a:schemeClr>
                          </a:solidFill>
                          <a:latin typeface="+mn-lt"/>
                        </a:rPr>
                        <a:t>Le revenu moyen des ménages</a:t>
                      </a:r>
                    </a:p>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100" u="none" strike="noStrike" noProof="0" dirty="0" smtClean="0">
                          <a:solidFill>
                            <a:schemeClr val="bg1">
                              <a:lumMod val="95000"/>
                              <a:lumOff val="5000"/>
                            </a:schemeClr>
                          </a:solidFill>
                          <a:latin typeface="+mn-lt"/>
                        </a:rPr>
                        <a:t>Le % de la population ayant une qualification d’enseignement supérieur</a:t>
                      </a:r>
                      <a:endParaRPr lang="fr-FR" sz="21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967900">
                <a:tc>
                  <a:txBody>
                    <a:bodyPr/>
                    <a:lstStyle/>
                    <a:p>
                      <a:pPr algn="ctr" fontAlgn="t"/>
                      <a:r>
                        <a:rPr lang="fr-FR" sz="2100" b="1" u="none" strike="noStrike" noProof="0" dirty="0" smtClean="0">
                          <a:solidFill>
                            <a:schemeClr val="bg1">
                              <a:lumMod val="95000"/>
                              <a:lumOff val="5000"/>
                            </a:schemeClr>
                          </a:solidFill>
                          <a:latin typeface="+mn-lt"/>
                        </a:rPr>
                        <a:t>Nombre de résidences secondaires</a:t>
                      </a:r>
                      <a:endParaRPr lang="fr-FR" sz="21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2100" noProof="0" dirty="0" smtClean="0">
                          <a:solidFill>
                            <a:schemeClr val="bg1">
                              <a:lumMod val="95000"/>
                              <a:lumOff val="5000"/>
                            </a:schemeClr>
                          </a:solidFill>
                          <a:latin typeface="+mn-lt"/>
                          <a:ea typeface="Calibri"/>
                          <a:cs typeface="Times New Roman"/>
                        </a:rPr>
                        <a:t>La proportion</a:t>
                      </a:r>
                      <a:r>
                        <a:rPr lang="fr-FR" sz="2100" baseline="0" noProof="0" dirty="0" smtClean="0">
                          <a:solidFill>
                            <a:schemeClr val="bg1">
                              <a:lumMod val="95000"/>
                              <a:lumOff val="5000"/>
                            </a:schemeClr>
                          </a:solidFill>
                          <a:latin typeface="+mn-lt"/>
                          <a:ea typeface="Calibri"/>
                          <a:cs typeface="Times New Roman"/>
                        </a:rPr>
                        <a:t> d’une première maison a une deuxième</a:t>
                      </a:r>
                      <a:endParaRPr lang="fr-FR" sz="21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152400"/>
            <a:ext cx="8686800" cy="969496"/>
          </a:xfrm>
          <a:prstGeom prst="rect">
            <a:avLst/>
          </a:prstGeom>
        </p:spPr>
        <p:txBody>
          <a:bodyPr wrap="square">
            <a:spAutoFit/>
          </a:bodyPr>
          <a:lstStyle/>
          <a:p>
            <a:pPr lvl="0" algn="ctr"/>
            <a:r>
              <a:rPr lang="fr-FR" sz="3600" b="1" dirty="0" smtClean="0">
                <a:solidFill>
                  <a:schemeClr val="bg1">
                    <a:lumMod val="95000"/>
                    <a:lumOff val="5000"/>
                  </a:schemeClr>
                </a:solidFill>
              </a:rPr>
              <a:t>6. </a:t>
            </a:r>
            <a:r>
              <a:rPr lang="fr-FR" sz="2100" b="1" dirty="0" smtClean="0">
                <a:solidFill>
                  <a:schemeClr val="bg1">
                    <a:lumMod val="95000"/>
                    <a:lumOff val="5000"/>
                  </a:schemeClr>
                </a:solidFill>
              </a:rPr>
              <a:t>Objectif:  L’utilisation judicieuse des ressources naturelles</a:t>
            </a:r>
          </a:p>
          <a:p>
            <a:pPr algn="ctr"/>
            <a:endParaRPr lang="fr-FR" sz="2100" b="1" dirty="0">
              <a:solidFill>
                <a:schemeClr val="bg1">
                  <a:lumMod val="95000"/>
                  <a:lumOff val="5000"/>
                </a:schemeClr>
              </a:solidFill>
            </a:endParaRPr>
          </a:p>
        </p:txBody>
      </p:sp>
      <p:graphicFrame>
        <p:nvGraphicFramePr>
          <p:cNvPr id="12" name="Table 11"/>
          <p:cNvGraphicFramePr>
            <a:graphicFrameLocks noGrp="1"/>
          </p:cNvGraphicFramePr>
          <p:nvPr/>
        </p:nvGraphicFramePr>
        <p:xfrm>
          <a:off x="228600" y="1156358"/>
          <a:ext cx="8686800" cy="372666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j-lt"/>
                          <a:ea typeface="Calibri"/>
                          <a:cs typeface="Times New Roman"/>
                        </a:rPr>
                        <a:t>INDICATEURS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j-lt"/>
                          <a:ea typeface="Calibri"/>
                          <a:cs typeface="Times New Roman"/>
                        </a:rPr>
                        <a:t>MEASURES </a:t>
                      </a:r>
                      <a:endParaRPr lang="en-US" sz="2000" dirty="0">
                        <a:solidFill>
                          <a:schemeClr val="bg1">
                            <a:lumMod val="95000"/>
                            <a:lumOff val="5000"/>
                          </a:schemeClr>
                        </a:solidFill>
                        <a:latin typeface="+mj-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238440">
                <a:tc>
                  <a:txBody>
                    <a:bodyPr/>
                    <a:lstStyle/>
                    <a:p>
                      <a:pPr algn="ctr" fontAlgn="t"/>
                      <a:r>
                        <a:rPr lang="fr-FR" sz="2000" b="1" u="none" strike="noStrike" noProof="0" dirty="0" smtClean="0">
                          <a:solidFill>
                            <a:schemeClr val="bg1">
                              <a:lumMod val="95000"/>
                              <a:lumOff val="5000"/>
                            </a:schemeClr>
                          </a:solidFill>
                        </a:rPr>
                        <a:t>Les stocks</a:t>
                      </a:r>
                      <a:r>
                        <a:rPr lang="fr-FR" sz="2000" b="1" u="none" strike="noStrike" baseline="0" noProof="0" dirty="0" smtClean="0">
                          <a:solidFill>
                            <a:schemeClr val="bg1">
                              <a:lumMod val="95000"/>
                              <a:lumOff val="5000"/>
                            </a:schemeClr>
                          </a:solidFill>
                        </a:rPr>
                        <a:t> et les débarquements des poissons</a:t>
                      </a:r>
                      <a:endParaRPr lang="fr-FR" sz="2000" b="1" i="0" u="none" strike="noStrike" noProof="0" dirty="0">
                        <a:solidFill>
                          <a:schemeClr val="bg1">
                            <a:lumMod val="95000"/>
                            <a:lumOff val="5000"/>
                          </a:schemeClr>
                        </a:solidFill>
                        <a:latin typeface="Calibri"/>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indent="-231775" algn="l" fontAlgn="t">
                        <a:buFont typeface="Arial" pitchFamily="34" charset="0"/>
                        <a:buChar char="•"/>
                      </a:pPr>
                      <a:r>
                        <a:rPr lang="fr-FR" sz="2000" u="none" strike="noStrike" noProof="0" dirty="0" smtClean="0">
                          <a:solidFill>
                            <a:schemeClr val="bg1">
                              <a:lumMod val="95000"/>
                              <a:lumOff val="5000"/>
                            </a:schemeClr>
                          </a:solidFill>
                        </a:rPr>
                        <a:t>Le statut des principaux</a:t>
                      </a:r>
                      <a:r>
                        <a:rPr lang="fr-FR" sz="2000" u="none" strike="noStrike" baseline="0" noProof="0" dirty="0" smtClean="0">
                          <a:solidFill>
                            <a:schemeClr val="bg1">
                              <a:lumMod val="95000"/>
                              <a:lumOff val="5000"/>
                            </a:schemeClr>
                          </a:solidFill>
                        </a:rPr>
                        <a:t> stocks de poissons par espèces et par zone maritime</a:t>
                      </a:r>
                      <a:endParaRPr lang="fr-FR" sz="2000" u="none" strike="noStrike" noProof="0" dirty="0" smtClean="0">
                        <a:solidFill>
                          <a:schemeClr val="bg1">
                            <a:lumMod val="95000"/>
                            <a:lumOff val="5000"/>
                          </a:schemeClr>
                        </a:solidFill>
                      </a:endParaRPr>
                    </a:p>
                    <a:p>
                      <a:pPr marL="341313" indent="-231775" algn="l" fontAlgn="t">
                        <a:buFont typeface="Arial" pitchFamily="34" charset="0"/>
                        <a:buChar char="•"/>
                      </a:pPr>
                      <a:r>
                        <a:rPr lang="fr-FR" sz="2000" u="none" strike="noStrike" noProof="0" dirty="0" smtClean="0">
                          <a:solidFill>
                            <a:schemeClr val="bg1">
                              <a:lumMod val="95000"/>
                              <a:lumOff val="5000"/>
                            </a:schemeClr>
                          </a:solidFill>
                        </a:rPr>
                        <a:t>Les recrutements et la biomasse du stock reproducteur s par espèces</a:t>
                      </a:r>
                    </a:p>
                    <a:p>
                      <a:pPr marL="341313" indent="-231775" algn="l" fontAlgn="t">
                        <a:buFont typeface="Arial" pitchFamily="34" charset="0"/>
                        <a:buChar char="•"/>
                      </a:pPr>
                      <a:r>
                        <a:rPr lang="fr-FR" sz="2000" u="none" strike="noStrike" noProof="0" dirty="0" smtClean="0">
                          <a:solidFill>
                            <a:schemeClr val="bg1">
                              <a:lumMod val="95000"/>
                              <a:lumOff val="5000"/>
                            </a:schemeClr>
                          </a:solidFill>
                        </a:rPr>
                        <a:t>Les</a:t>
                      </a:r>
                      <a:r>
                        <a:rPr lang="fr-FR" sz="2000" u="none" strike="noStrike" baseline="0" noProof="0" dirty="0" smtClean="0">
                          <a:solidFill>
                            <a:schemeClr val="bg1">
                              <a:lumMod val="95000"/>
                              <a:lumOff val="5000"/>
                            </a:schemeClr>
                          </a:solidFill>
                        </a:rPr>
                        <a:t> </a:t>
                      </a:r>
                      <a:r>
                        <a:rPr lang="fr-FR" sz="2000" u="none" strike="noStrike" noProof="0" dirty="0" smtClean="0">
                          <a:solidFill>
                            <a:schemeClr val="bg1">
                              <a:lumMod val="95000"/>
                              <a:lumOff val="5000"/>
                            </a:schemeClr>
                          </a:solidFill>
                        </a:rPr>
                        <a:t>débarquements et la mortalité des poissons par espèces</a:t>
                      </a:r>
                    </a:p>
                    <a:p>
                      <a:pPr marL="341313" indent="-231775" algn="l" fontAlgn="t">
                        <a:buFont typeface="Arial" pitchFamily="34" charset="0"/>
                        <a:buChar char="•"/>
                      </a:pPr>
                      <a:r>
                        <a:rPr lang="fr-FR" sz="2000" u="none" strike="noStrike" noProof="0" dirty="0" smtClean="0">
                          <a:solidFill>
                            <a:schemeClr val="bg1">
                              <a:lumMod val="95000"/>
                              <a:lumOff val="5000"/>
                            </a:schemeClr>
                          </a:solidFill>
                        </a:rPr>
                        <a:t>La valeur des débarquements par port et espèces</a:t>
                      </a:r>
                      <a:endParaRPr lang="fr-FR" sz="2000" b="0" i="0" u="none" strike="noStrike" noProof="0" dirty="0">
                        <a:solidFill>
                          <a:schemeClr val="bg1">
                            <a:lumMod val="95000"/>
                            <a:lumOff val="5000"/>
                          </a:schemeClr>
                        </a:solidFill>
                        <a:latin typeface="Calibri"/>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440724">
                <a:tc>
                  <a:txBody>
                    <a:bodyPr/>
                    <a:lstStyle/>
                    <a:p>
                      <a:pPr algn="ctr" fontAlgn="t"/>
                      <a:r>
                        <a:rPr lang="fr-FR" sz="2000" b="1" u="none" strike="noStrike" noProof="0" dirty="0" smtClean="0">
                          <a:solidFill>
                            <a:schemeClr val="bg1">
                              <a:lumMod val="95000"/>
                              <a:lumOff val="5000"/>
                            </a:schemeClr>
                          </a:solidFill>
                        </a:rPr>
                        <a:t>La consommation</a:t>
                      </a:r>
                      <a:r>
                        <a:rPr lang="fr-FR" sz="2000" b="1" u="none" strike="noStrike" baseline="0" noProof="0" dirty="0" smtClean="0">
                          <a:solidFill>
                            <a:schemeClr val="bg1">
                              <a:lumMod val="95000"/>
                              <a:lumOff val="5000"/>
                            </a:schemeClr>
                          </a:solidFill>
                        </a:rPr>
                        <a:t> d’eau</a:t>
                      </a:r>
                      <a:endParaRPr lang="fr-FR" sz="2000" b="1" i="0" u="none" strike="noStrike" noProof="0" dirty="0">
                        <a:solidFill>
                          <a:schemeClr val="bg1">
                            <a:lumMod val="95000"/>
                            <a:lumOff val="5000"/>
                          </a:schemeClr>
                        </a:solidFill>
                        <a:latin typeface="Calibri"/>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1000"/>
                        </a:spcAft>
                        <a:buClrTx/>
                        <a:buSzTx/>
                        <a:buFont typeface="Arial" pitchFamily="34" charset="0"/>
                        <a:buChar char="•"/>
                        <a:tabLst/>
                        <a:defRPr/>
                      </a:pPr>
                      <a:r>
                        <a:rPr lang="fr-FR" sz="2000" u="none" strike="noStrike" noProof="0" dirty="0" smtClean="0">
                          <a:solidFill>
                            <a:schemeClr val="bg1">
                              <a:lumMod val="95000"/>
                              <a:lumOff val="5000"/>
                            </a:schemeClr>
                          </a:solidFill>
                        </a:rPr>
                        <a:t>Le nombre de jours d'approvisionnement réduit</a:t>
                      </a:r>
                      <a:endParaRPr lang="fr-FR" sz="2000" b="0" i="0" u="none" strike="noStrike" noProof="0" dirty="0" smtClean="0">
                        <a:solidFill>
                          <a:schemeClr val="bg1">
                            <a:lumMod val="95000"/>
                            <a:lumOff val="5000"/>
                          </a:schemeClr>
                        </a:solidFill>
                        <a:latin typeface="Calibri"/>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Yashna\Local Settings\Temporary Internet Files\Content.IE5\0HBX5IDX\MC900441914[1].wmf"/>
          <p:cNvPicPr>
            <a:picLocks noChangeAspect="1" noChangeArrowheads="1"/>
          </p:cNvPicPr>
          <p:nvPr/>
        </p:nvPicPr>
        <p:blipFill>
          <a:blip r:embed="rId3" cstate="print">
            <a:lum bright="70000" contrast="-70000"/>
          </a:blip>
          <a:srcRect/>
          <a:stretch>
            <a:fillRect/>
          </a:stretch>
        </p:blipFill>
        <p:spPr bwMode="auto">
          <a:xfrm>
            <a:off x="1295400" y="1066800"/>
            <a:ext cx="6553200" cy="4419600"/>
          </a:xfrm>
          <a:prstGeom prst="rect">
            <a:avLst/>
          </a:prstGeom>
          <a:noFill/>
        </p:spPr>
      </p:pic>
      <p:sp>
        <p:nvSpPr>
          <p:cNvPr id="7" name="Rectangle 6"/>
          <p:cNvSpPr/>
          <p:nvPr/>
        </p:nvSpPr>
        <p:spPr>
          <a:xfrm>
            <a:off x="228600" y="78938"/>
            <a:ext cx="8686800" cy="1292662"/>
          </a:xfrm>
          <a:prstGeom prst="rect">
            <a:avLst/>
          </a:prstGeom>
        </p:spPr>
        <p:txBody>
          <a:bodyPr wrap="square">
            <a:spAutoFit/>
          </a:bodyPr>
          <a:lstStyle/>
          <a:p>
            <a:pPr marL="341313" lvl="0" indent="-341313" algn="ctr">
              <a:spcBef>
                <a:spcPts val="600"/>
              </a:spcBef>
              <a:buClr>
                <a:schemeClr val="accent2"/>
              </a:buClr>
              <a:buSzPct val="85000"/>
              <a:defRPr/>
            </a:pPr>
            <a:r>
              <a:rPr lang="en-US" sz="3600" b="1" dirty="0" smtClean="0">
                <a:solidFill>
                  <a:schemeClr val="bg1">
                    <a:lumMod val="95000"/>
                    <a:lumOff val="5000"/>
                  </a:schemeClr>
                </a:solidFill>
              </a:rPr>
              <a:t>7. </a:t>
            </a:r>
            <a:r>
              <a:rPr lang="fr-FR" sz="2100" b="1" dirty="0" smtClean="0">
                <a:solidFill>
                  <a:schemeClr val="bg1">
                    <a:lumMod val="95000"/>
                    <a:lumOff val="5000"/>
                  </a:schemeClr>
                </a:solidFill>
              </a:rPr>
              <a:t>Objectif:  Reconnaitre les menaces causées aux  zones côtières par les changements climatique  et s’ assurer d’une protection appropriée et écologiquement responsable aux c</a:t>
            </a:r>
            <a:r>
              <a:rPr lang="fr-FR" sz="2100" b="1" dirty="0" smtClean="0">
                <a:solidFill>
                  <a:schemeClr val="bg1">
                    <a:lumMod val="95000"/>
                    <a:lumOff val="5000"/>
                  </a:schemeClr>
                </a:solidFill>
                <a:latin typeface="Cambria"/>
              </a:rPr>
              <a:t>ô</a:t>
            </a:r>
            <a:r>
              <a:rPr lang="fr-FR" sz="2100" b="1" dirty="0" smtClean="0">
                <a:solidFill>
                  <a:schemeClr val="bg1">
                    <a:lumMod val="95000"/>
                    <a:lumOff val="5000"/>
                  </a:schemeClr>
                </a:solidFill>
              </a:rPr>
              <a:t>tes</a:t>
            </a:r>
          </a:p>
        </p:txBody>
      </p:sp>
      <p:graphicFrame>
        <p:nvGraphicFramePr>
          <p:cNvPr id="12" name="Table 11"/>
          <p:cNvGraphicFramePr>
            <a:graphicFrameLocks noGrp="1"/>
          </p:cNvGraphicFramePr>
          <p:nvPr/>
        </p:nvGraphicFramePr>
        <p:xfrm>
          <a:off x="228600" y="1543935"/>
          <a:ext cx="8686800" cy="4953640"/>
        </p:xfrm>
        <a:graphic>
          <a:graphicData uri="http://schemas.openxmlformats.org/drawingml/2006/table">
            <a:tbl>
              <a:tblPr/>
              <a:tblGrid>
                <a:gridCol w="4343400"/>
                <a:gridCol w="4343400"/>
              </a:tblGrid>
              <a:tr h="264068">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INDICATEURS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b="1" dirty="0" smtClean="0">
                          <a:solidFill>
                            <a:schemeClr val="bg1">
                              <a:lumMod val="95000"/>
                              <a:lumOff val="5000"/>
                            </a:schemeClr>
                          </a:solidFill>
                          <a:latin typeface="+mn-lt"/>
                          <a:ea typeface="Calibri"/>
                          <a:cs typeface="Times New Roman"/>
                        </a:rPr>
                        <a:t>MEASURES </a:t>
                      </a:r>
                      <a:endParaRPr lang="en-US" sz="2000" dirty="0">
                        <a:solidFill>
                          <a:schemeClr val="bg1">
                            <a:lumMod val="95000"/>
                            <a:lumOff val="5000"/>
                          </a:schemeClr>
                        </a:solidFill>
                        <a:latin typeface="+mn-lt"/>
                        <a:ea typeface="Calibri"/>
                        <a:cs typeface="Times New Roman"/>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ctr" fontAlgn="t"/>
                      <a:r>
                        <a:rPr lang="fr-FR" sz="2000" b="1" u="none" strike="noStrike" noProof="0" dirty="0" smtClean="0">
                          <a:solidFill>
                            <a:schemeClr val="bg1">
                              <a:lumMod val="95000"/>
                              <a:lumOff val="5000"/>
                            </a:schemeClr>
                          </a:solidFill>
                          <a:latin typeface="+mn-lt"/>
                        </a:rPr>
                        <a:t>L'élévation du niveau de la mer et des conditions météorologiques extrêmes</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2000" u="none" strike="noStrike" noProof="0" dirty="0" smtClean="0">
                          <a:solidFill>
                            <a:schemeClr val="bg1">
                              <a:lumMod val="95000"/>
                              <a:lumOff val="5000"/>
                            </a:schemeClr>
                          </a:solidFill>
                          <a:latin typeface="+mn-lt"/>
                        </a:rPr>
                        <a:t>Le nombre de jours orageux</a:t>
                      </a:r>
                    </a:p>
                    <a:p>
                      <a:pPr marL="342900" marR="0" lvl="0" indent="-233363" algn="l" defTabSz="914400" rtl="0" eaLnBrk="1" fontAlgn="auto" latinLnBrk="0" hangingPunct="1">
                        <a:lnSpc>
                          <a:spcPct val="100000"/>
                        </a:lnSpc>
                        <a:spcBef>
                          <a:spcPts val="0"/>
                        </a:spcBef>
                        <a:spcAft>
                          <a:spcPts val="0"/>
                        </a:spcAft>
                        <a:buClrTx/>
                        <a:buSzTx/>
                        <a:buFont typeface="Arial" pitchFamily="34" charset="0"/>
                        <a:buChar char="•"/>
                        <a:tabLst>
                          <a:tab pos="457200" algn="l"/>
                        </a:tabLst>
                        <a:defRPr/>
                      </a:pPr>
                      <a:r>
                        <a:rPr lang="fr-FR" sz="2000" u="none" strike="noStrike" noProof="0" dirty="0" smtClean="0">
                          <a:solidFill>
                            <a:schemeClr val="bg1">
                              <a:lumMod val="95000"/>
                              <a:lumOff val="5000"/>
                            </a:schemeClr>
                          </a:solidFill>
                          <a:latin typeface="+mn-lt"/>
                        </a:rPr>
                        <a:t>La montée du niveau d’eau</a:t>
                      </a:r>
                      <a:r>
                        <a:rPr lang="fr-FR" sz="2000" u="none" strike="noStrike" baseline="0" noProof="0" dirty="0" smtClean="0">
                          <a:solidFill>
                            <a:schemeClr val="bg1">
                              <a:lumMod val="95000"/>
                              <a:lumOff val="5000"/>
                            </a:schemeClr>
                          </a:solidFill>
                          <a:latin typeface="+mn-lt"/>
                        </a:rPr>
                        <a:t> par rapport a la terre</a:t>
                      </a:r>
                      <a:endParaRPr lang="fr-FR" sz="20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ctr" fontAlgn="t"/>
                      <a:r>
                        <a:rPr lang="fr-FR" sz="2000" b="1" u="none" strike="noStrike" noProof="0" dirty="0" smtClean="0">
                          <a:solidFill>
                            <a:schemeClr val="bg1">
                              <a:lumMod val="95000"/>
                              <a:lumOff val="5000"/>
                            </a:schemeClr>
                          </a:solidFill>
                          <a:latin typeface="+mn-lt"/>
                        </a:rPr>
                        <a:t>L’érosion</a:t>
                      </a:r>
                      <a:r>
                        <a:rPr lang="fr-FR" sz="2000" b="1" u="none" strike="noStrike" baseline="0" noProof="0" dirty="0" smtClean="0">
                          <a:solidFill>
                            <a:schemeClr val="bg1">
                              <a:lumMod val="95000"/>
                              <a:lumOff val="5000"/>
                            </a:schemeClr>
                          </a:solidFill>
                          <a:latin typeface="+mn-lt"/>
                        </a:rPr>
                        <a:t> et l’accrétion côtière</a:t>
                      </a:r>
                      <a:endParaRPr lang="fr-FR" sz="2000" b="1" i="0" u="none" strike="noStrike" noProof="0" dirty="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2000" u="none" strike="noStrike" noProof="0" dirty="0" smtClean="0">
                          <a:solidFill>
                            <a:schemeClr val="bg1">
                              <a:lumMod val="95000"/>
                              <a:lumOff val="5000"/>
                            </a:schemeClr>
                          </a:solidFill>
                          <a:latin typeface="+mn-lt"/>
                        </a:rPr>
                        <a:t>L’étendue du littoral protégé et défendu</a:t>
                      </a:r>
                    </a:p>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2000" u="none" strike="noStrike" noProof="0" dirty="0" smtClean="0">
                          <a:solidFill>
                            <a:schemeClr val="bg1">
                              <a:lumMod val="95000"/>
                              <a:lumOff val="5000"/>
                            </a:schemeClr>
                          </a:solidFill>
                          <a:latin typeface="+mn-lt"/>
                        </a:rPr>
                        <a:t>L’étendue du littoral dynamique</a:t>
                      </a:r>
                    </a:p>
                    <a:p>
                      <a:pPr marL="341313" marR="0" indent="-231775" algn="l" defTabSz="914400" rtl="0" eaLnBrk="1" fontAlgn="auto" latinLnBrk="0" hangingPunct="1">
                        <a:lnSpc>
                          <a:spcPct val="100000"/>
                        </a:lnSpc>
                        <a:spcBef>
                          <a:spcPts val="0"/>
                        </a:spcBef>
                        <a:spcAft>
                          <a:spcPts val="0"/>
                        </a:spcAft>
                        <a:buClrTx/>
                        <a:buSzTx/>
                        <a:buFont typeface="Arial" pitchFamily="34" charset="0"/>
                        <a:buChar char="•"/>
                        <a:tabLst/>
                        <a:defRPr/>
                      </a:pPr>
                      <a:r>
                        <a:rPr lang="fr-FR" sz="2000" u="none" strike="noStrike" noProof="0" dirty="0" smtClean="0">
                          <a:solidFill>
                            <a:schemeClr val="bg1">
                              <a:lumMod val="95000"/>
                              <a:lumOff val="5000"/>
                            </a:schemeClr>
                          </a:solidFill>
                          <a:latin typeface="+mn-lt"/>
                        </a:rPr>
                        <a:t>La superficie et volume de Area and volume of ‘</a:t>
                      </a:r>
                      <a:r>
                        <a:rPr lang="fr-FR" sz="2000" u="none" strike="noStrike" noProof="0" dirty="0" err="1" smtClean="0">
                          <a:solidFill>
                            <a:schemeClr val="bg1">
                              <a:lumMod val="95000"/>
                              <a:lumOff val="5000"/>
                            </a:schemeClr>
                          </a:solidFill>
                          <a:latin typeface="+mn-lt"/>
                        </a:rPr>
                        <a:t>sand</a:t>
                      </a:r>
                      <a:r>
                        <a:rPr lang="fr-FR" sz="2000" u="none" strike="noStrike" noProof="0" dirty="0" smtClean="0">
                          <a:solidFill>
                            <a:schemeClr val="bg1">
                              <a:lumMod val="95000"/>
                              <a:lumOff val="5000"/>
                            </a:schemeClr>
                          </a:solidFill>
                          <a:latin typeface="+mn-lt"/>
                        </a:rPr>
                        <a:t> </a:t>
                      </a:r>
                      <a:r>
                        <a:rPr lang="fr-FR" sz="2000" u="none" strike="noStrike" noProof="0" dirty="0" err="1" smtClean="0">
                          <a:solidFill>
                            <a:schemeClr val="bg1">
                              <a:lumMod val="95000"/>
                              <a:lumOff val="5000"/>
                            </a:schemeClr>
                          </a:solidFill>
                          <a:latin typeface="+mn-lt"/>
                        </a:rPr>
                        <a:t>nourishment</a:t>
                      </a:r>
                      <a:r>
                        <a:rPr lang="fr-FR" sz="2000" u="none" strike="noStrike" noProof="0" dirty="0" smtClean="0">
                          <a:solidFill>
                            <a:schemeClr val="bg1">
                              <a:lumMod val="95000"/>
                              <a:lumOff val="5000"/>
                            </a:schemeClr>
                          </a:solidFill>
                          <a:latin typeface="+mn-lt"/>
                        </a:rPr>
                        <a:t>’</a:t>
                      </a:r>
                      <a:endParaRPr lang="fr-FR" sz="2000" b="0" i="0" u="none" strike="noStrike" noProof="0"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r h="1531780">
                <a:tc>
                  <a:txBody>
                    <a:bodyPr/>
                    <a:lstStyle/>
                    <a:p>
                      <a:pPr algn="ctr" fontAlgn="t"/>
                      <a:r>
                        <a:rPr lang="fr-FR" sz="2000" b="1" u="none" strike="noStrike" noProof="0" dirty="0" smtClean="0">
                          <a:solidFill>
                            <a:schemeClr val="bg1">
                              <a:lumMod val="95000"/>
                              <a:lumOff val="5000"/>
                            </a:schemeClr>
                          </a:solidFill>
                          <a:latin typeface="+mn-lt"/>
                        </a:rPr>
                        <a:t>Les atouts</a:t>
                      </a:r>
                      <a:r>
                        <a:rPr lang="fr-FR" sz="2000" b="1" u="none" strike="noStrike" baseline="0" noProof="0" dirty="0" smtClean="0">
                          <a:solidFill>
                            <a:schemeClr val="bg1">
                              <a:lumMod val="95000"/>
                              <a:lumOff val="5000"/>
                            </a:schemeClr>
                          </a:solidFill>
                          <a:latin typeface="+mn-lt"/>
                        </a:rPr>
                        <a:t> naturels, humains et économiques </a:t>
                      </a:r>
                      <a:r>
                        <a:rPr lang="fr-FR" sz="2000" b="1" u="none" strike="noStrike" baseline="0" noProof="0" dirty="0" smtClean="0">
                          <a:solidFill>
                            <a:schemeClr val="bg1">
                              <a:lumMod val="95000"/>
                              <a:lumOff val="5000"/>
                            </a:schemeClr>
                          </a:solidFill>
                          <a:latin typeface="Cambria"/>
                        </a:rPr>
                        <a:t>à</a:t>
                      </a:r>
                      <a:r>
                        <a:rPr lang="fr-FR" sz="2000" b="1" u="none" strike="noStrike" baseline="0" noProof="0" dirty="0" smtClean="0">
                          <a:solidFill>
                            <a:schemeClr val="bg1">
                              <a:lumMod val="95000"/>
                              <a:lumOff val="5000"/>
                            </a:schemeClr>
                          </a:solidFill>
                          <a:latin typeface="+mn-lt"/>
                        </a:rPr>
                        <a:t> risque</a:t>
                      </a:r>
                      <a:endParaRPr lang="fr-FR" sz="2000" b="1" u="none" strike="noStrike" noProof="0" dirty="0" smtClean="0">
                        <a:solidFill>
                          <a:schemeClr val="bg1">
                            <a:lumMod val="95000"/>
                            <a:lumOff val="5000"/>
                          </a:schemeClr>
                        </a:solidFill>
                        <a:latin typeface="+mn-lt"/>
                      </a:endParaRPr>
                    </a:p>
                  </a:txBody>
                  <a:tcPr marL="43020" marR="43020" marT="7780" marB="0" anchor="ctr">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c>
                  <a:txBody>
                    <a:bodyPr/>
                    <a:lstStyle/>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2000" u="none" strike="noStrike" dirty="0" smtClean="0">
                          <a:solidFill>
                            <a:schemeClr val="bg1">
                              <a:lumMod val="95000"/>
                              <a:lumOff val="5000"/>
                            </a:schemeClr>
                          </a:solidFill>
                          <a:latin typeface="+mn-lt"/>
                        </a:rPr>
                        <a:t>Le nombre de personnes vivant dans une zone à ‘risque’</a:t>
                      </a:r>
                      <a:endParaRPr lang="en-US" sz="2000" u="none" strike="noStrike" dirty="0" smtClean="0">
                        <a:solidFill>
                          <a:schemeClr val="bg1">
                            <a:lumMod val="95000"/>
                            <a:lumOff val="5000"/>
                          </a:schemeClr>
                        </a:solidFill>
                        <a:latin typeface="+mn-lt"/>
                      </a:endParaRPr>
                    </a:p>
                    <a:p>
                      <a:pPr marL="354013" marR="0" lvl="0" indent="-244475" algn="l" defTabSz="914400" rtl="0" eaLnBrk="1" fontAlgn="auto" latinLnBrk="0" hangingPunct="1">
                        <a:lnSpc>
                          <a:spcPct val="100000"/>
                        </a:lnSpc>
                        <a:spcBef>
                          <a:spcPts val="0"/>
                        </a:spcBef>
                        <a:spcAft>
                          <a:spcPts val="0"/>
                        </a:spcAft>
                        <a:buClrTx/>
                        <a:buSzTx/>
                        <a:buFont typeface="Arial" pitchFamily="34" charset="0"/>
                        <a:buChar char="•"/>
                        <a:tabLst>
                          <a:tab pos="395288" algn="l"/>
                        </a:tabLst>
                        <a:defRPr/>
                      </a:pPr>
                      <a:r>
                        <a:rPr lang="fr-FR" sz="2000" u="none" strike="noStrike" dirty="0" smtClean="0">
                          <a:solidFill>
                            <a:schemeClr val="bg1">
                              <a:lumMod val="95000"/>
                              <a:lumOff val="5000"/>
                            </a:schemeClr>
                          </a:solidFill>
                          <a:latin typeface="+mn-lt"/>
                        </a:rPr>
                        <a:t>La</a:t>
                      </a:r>
                      <a:r>
                        <a:rPr lang="fr-FR" sz="2000" u="none" strike="noStrike" baseline="0" dirty="0" smtClean="0">
                          <a:solidFill>
                            <a:schemeClr val="bg1">
                              <a:lumMod val="95000"/>
                              <a:lumOff val="5000"/>
                            </a:schemeClr>
                          </a:solidFill>
                          <a:latin typeface="+mn-lt"/>
                        </a:rPr>
                        <a:t> superficie </a:t>
                      </a:r>
                      <a:r>
                        <a:rPr lang="fr-FR" sz="2000" u="none" strike="noStrike" dirty="0" smtClean="0">
                          <a:solidFill>
                            <a:schemeClr val="bg1">
                              <a:lumMod val="95000"/>
                              <a:lumOff val="5000"/>
                            </a:schemeClr>
                          </a:solidFill>
                          <a:latin typeface="+mn-lt"/>
                        </a:rPr>
                        <a:t>des sites protégés au sein d'une zone à ‘risque'</a:t>
                      </a:r>
                      <a:endParaRPr lang="en-US" sz="2000" b="0" i="0" u="none" strike="noStrike" dirty="0" smtClean="0">
                        <a:solidFill>
                          <a:schemeClr val="bg1">
                            <a:lumMod val="95000"/>
                            <a:lumOff val="5000"/>
                          </a:schemeClr>
                        </a:solidFill>
                        <a:latin typeface="+mn-lt"/>
                      </a:endParaRPr>
                    </a:p>
                  </a:txBody>
                  <a:tcPr marL="43020" marR="43020" marT="7780" marB="0">
                    <a:lnL w="38100" cap="flat" cmpd="sng" algn="ctr">
                      <a:solidFill>
                        <a:srgbClr val="FF388C"/>
                      </a:solidFill>
                      <a:prstDash val="solid"/>
                      <a:round/>
                      <a:headEnd type="none" w="med" len="med"/>
                      <a:tailEnd type="none" w="med" len="med"/>
                    </a:lnL>
                    <a:lnR w="38100" cap="flat" cmpd="sng" algn="ctr">
                      <a:solidFill>
                        <a:srgbClr val="FF388C"/>
                      </a:solidFill>
                      <a:prstDash val="solid"/>
                      <a:round/>
                      <a:headEnd type="none" w="med" len="med"/>
                      <a:tailEnd type="none" w="med" len="med"/>
                    </a:lnR>
                    <a:lnT w="38100" cap="flat" cmpd="sng" algn="ctr">
                      <a:solidFill>
                        <a:srgbClr val="FF388C"/>
                      </a:solidFill>
                      <a:prstDash val="solid"/>
                      <a:round/>
                      <a:headEnd type="none" w="med" len="med"/>
                      <a:tailEnd type="none" w="med" len="med"/>
                    </a:lnT>
                    <a:lnB w="38100" cap="flat" cmpd="sng" algn="ctr">
                      <a:solidFill>
                        <a:srgbClr val="FF388C"/>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0-#ppt_w/2"/>
                                          </p:val>
                                        </p:tav>
                                        <p:tav tm="100000">
                                          <p:val>
                                            <p:strVal val="#ppt_x"/>
                                          </p:val>
                                        </p:tav>
                                      </p:tavLst>
                                    </p:anim>
                                    <p:anim calcmode="lin" valueType="num">
                                      <p:cBhvr additive="base">
                                        <p:cTn id="13"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4154984"/>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MERCI DE VOTRE ATTENTION!</a:t>
            </a:r>
          </a:p>
          <a:p>
            <a:pPr algn="ctr"/>
            <a:endPar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b="1" dirty="0" smtClean="0">
                <a:solidFill>
                  <a:schemeClr val="accent2">
                    <a:lumMod val="75000"/>
                  </a:schemeClr>
                </a:solidFill>
              </a:rPr>
              <a:t>LES INDICATEURS</a:t>
            </a:r>
            <a:endParaRPr lang="en-US" b="1" dirty="0">
              <a:solidFill>
                <a:schemeClr val="accent2">
                  <a:lumMod val="75000"/>
                </a:schemeClr>
              </a:solidFill>
            </a:endParaRPr>
          </a:p>
        </p:txBody>
      </p:sp>
      <p:pic>
        <p:nvPicPr>
          <p:cNvPr id="2" name="Picture 2" descr="C:\Documents and Settings\Yashna\Local Settings\Temporary Internet Files\Content.IE5\Q9O4NKMG\MC900034410[1].wmf"/>
          <p:cNvPicPr>
            <a:picLocks noChangeAspect="1" noChangeArrowheads="1"/>
          </p:cNvPicPr>
          <p:nvPr/>
        </p:nvPicPr>
        <p:blipFill>
          <a:blip r:embed="rId2" cstate="print"/>
          <a:srcRect l="8593" t="3323" r="10249" b="16659"/>
          <a:stretch>
            <a:fillRect/>
          </a:stretch>
        </p:blipFill>
        <p:spPr bwMode="auto">
          <a:xfrm>
            <a:off x="2819400" y="2286000"/>
            <a:ext cx="3657600" cy="2895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001000" cy="5334000"/>
          </a:xfrm>
        </p:spPr>
        <p:txBody>
          <a:bodyPr>
            <a:normAutofit fontScale="92500" lnSpcReduction="10000"/>
          </a:bodyPr>
          <a:lstStyle/>
          <a:p>
            <a:r>
              <a:rPr lang="fr-FR" dirty="0" smtClean="0">
                <a:solidFill>
                  <a:schemeClr val="bg1">
                    <a:lumMod val="95000"/>
                    <a:lumOff val="5000"/>
                  </a:schemeClr>
                </a:solidFill>
              </a:rPr>
              <a:t>Un indicateur peut être définit comme étant un appareil qui sert a donner des donnes spécifiques. Par exemple: un pH m</a:t>
            </a:r>
            <a:r>
              <a:rPr lang="fr-FR" dirty="0" smtClean="0">
                <a:solidFill>
                  <a:schemeClr val="bg1">
                    <a:lumMod val="95000"/>
                    <a:lumOff val="5000"/>
                  </a:schemeClr>
                </a:solidFill>
                <a:latin typeface="Cambria"/>
              </a:rPr>
              <a:t>ètre</a:t>
            </a:r>
          </a:p>
          <a:p>
            <a:endParaRPr lang="fr-FR" i="1" dirty="0" smtClean="0">
              <a:solidFill>
                <a:schemeClr val="bg1">
                  <a:lumMod val="95000"/>
                  <a:lumOff val="5000"/>
                </a:schemeClr>
              </a:solidFill>
            </a:endParaRPr>
          </a:p>
          <a:p>
            <a:r>
              <a:rPr lang="fr-FR" dirty="0" smtClean="0">
                <a:solidFill>
                  <a:schemeClr val="bg1">
                    <a:lumMod val="95000"/>
                    <a:lumOff val="5000"/>
                  </a:schemeClr>
                </a:solidFill>
              </a:rPr>
              <a:t>Une autre définition: un mesure qui projette une image simplifiée d’un phénomène complexe (c.-</a:t>
            </a:r>
            <a:r>
              <a:rPr lang="fr-FR" dirty="0" smtClean="0">
                <a:solidFill>
                  <a:schemeClr val="bg1">
                    <a:lumMod val="95000"/>
                    <a:lumOff val="5000"/>
                  </a:schemeClr>
                </a:solidFill>
                <a:latin typeface="Cambria"/>
              </a:rPr>
              <a:t>à</a:t>
            </a:r>
            <a:r>
              <a:rPr lang="fr-FR" dirty="0" smtClean="0">
                <a:solidFill>
                  <a:schemeClr val="bg1">
                    <a:lumMod val="95000"/>
                    <a:lumOff val="5000"/>
                  </a:schemeClr>
                </a:solidFill>
              </a:rPr>
              <a:t>-d. un système complexe)  en termes de processus et de variables correspondantes</a:t>
            </a:r>
          </a:p>
          <a:p>
            <a:endParaRPr lang="fr-FR" dirty="0" smtClean="0">
              <a:solidFill>
                <a:schemeClr val="bg1">
                  <a:lumMod val="95000"/>
                  <a:lumOff val="5000"/>
                </a:schemeClr>
              </a:solidFill>
            </a:endParaRPr>
          </a:p>
          <a:p>
            <a:r>
              <a:rPr lang="fr-FR" dirty="0" smtClean="0">
                <a:solidFill>
                  <a:schemeClr val="bg1">
                    <a:lumMod val="95000"/>
                    <a:lumOff val="5000"/>
                  </a:schemeClr>
                </a:solidFill>
              </a:rPr>
              <a:t>Utilisation répandue dans divers secteurs tels que la sant</a:t>
            </a:r>
            <a:r>
              <a:rPr lang="fr-FR" dirty="0" smtClean="0">
                <a:solidFill>
                  <a:schemeClr val="bg1">
                    <a:lumMod val="95000"/>
                    <a:lumOff val="5000"/>
                  </a:schemeClr>
                </a:solidFill>
                <a:latin typeface="Cambria"/>
              </a:rPr>
              <a:t>é</a:t>
            </a:r>
            <a:r>
              <a:rPr lang="fr-FR" dirty="0" smtClean="0">
                <a:solidFill>
                  <a:schemeClr val="bg1">
                    <a:lumMod val="95000"/>
                    <a:lumOff val="5000"/>
                  </a:schemeClr>
                </a:solidFill>
              </a:rPr>
              <a:t>, l’économie et l’environnement </a:t>
            </a:r>
          </a:p>
          <a:p>
            <a:endParaRPr lang="fr-FR" dirty="0" smtClean="0">
              <a:solidFill>
                <a:schemeClr val="bg1">
                  <a:lumMod val="95000"/>
                  <a:lumOff val="5000"/>
                </a:schemeClr>
              </a:solidFill>
            </a:endParaRPr>
          </a:p>
          <a:p>
            <a:r>
              <a:rPr lang="fr-FR" dirty="0" smtClean="0">
                <a:solidFill>
                  <a:schemeClr val="bg1">
                    <a:lumMod val="95000"/>
                    <a:lumOff val="5000"/>
                  </a:schemeClr>
                </a:solidFill>
              </a:rPr>
              <a:t>Touchent tous les niveaux du processus de prise de décision</a:t>
            </a:r>
            <a:endParaRPr lang="fr-FR" dirty="0">
              <a:solidFill>
                <a:schemeClr val="bg1">
                  <a:lumMod val="95000"/>
                  <a:lumOff val="5000"/>
                </a:schemeClr>
              </a:solidFill>
            </a:endParaRPr>
          </a:p>
        </p:txBody>
      </p:sp>
      <p:sp>
        <p:nvSpPr>
          <p:cNvPr id="3" name="Title 2"/>
          <p:cNvSpPr>
            <a:spLocks noGrp="1"/>
          </p:cNvSpPr>
          <p:nvPr>
            <p:ph type="title"/>
          </p:nvPr>
        </p:nvSpPr>
        <p:spPr>
          <a:xfrm>
            <a:off x="228600" y="-228600"/>
            <a:ext cx="8686800" cy="1219200"/>
          </a:xfrm>
        </p:spPr>
        <p:txBody>
          <a:bodyPr>
            <a:normAutofit/>
          </a:bodyPr>
          <a:lstStyle/>
          <a:p>
            <a:r>
              <a:rPr lang="fr-FR" sz="4400" b="1" dirty="0" smtClean="0">
                <a:solidFill>
                  <a:schemeClr val="accent2">
                    <a:lumMod val="75000"/>
                  </a:schemeClr>
                </a:solidFill>
              </a:rPr>
              <a:t>DÉFINITION D’UN INDICATEUR</a:t>
            </a:r>
            <a:endParaRPr lang="fr-FR" sz="4400" dirty="0"/>
          </a:p>
        </p:txBody>
      </p:sp>
      <p:pic>
        <p:nvPicPr>
          <p:cNvPr id="7" name="Picture 2" descr="C:\Documents and Settings\Yashna\Local Settings\Temporary Internet Files\Content.IE5\K3P2R1E2\MC900441902[1].wmf"/>
          <p:cNvPicPr>
            <a:picLocks noChangeAspect="1" noChangeArrowheads="1"/>
          </p:cNvPicPr>
          <p:nvPr/>
        </p:nvPicPr>
        <p:blipFill>
          <a:blip r:embed="rId2" cstate="print"/>
          <a:srcRect/>
          <a:stretch>
            <a:fillRect/>
          </a:stretch>
        </p:blipFill>
        <p:spPr bwMode="auto">
          <a:xfrm>
            <a:off x="7467600" y="3232150"/>
            <a:ext cx="1520825" cy="17970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304800"/>
            <a:ext cx="8229600" cy="1219200"/>
          </a:xfrm>
        </p:spPr>
        <p:txBody>
          <a:bodyPr>
            <a:normAutofit/>
          </a:bodyPr>
          <a:lstStyle/>
          <a:p>
            <a:r>
              <a:rPr lang="en-US" b="1" dirty="0" smtClean="0">
                <a:solidFill>
                  <a:schemeClr val="accent2">
                    <a:lumMod val="75000"/>
                  </a:schemeClr>
                </a:solidFill>
              </a:rPr>
              <a:t>TYPES  D’INDICATEURS</a:t>
            </a:r>
            <a:endParaRPr lang="en-US" dirty="0"/>
          </a:p>
        </p:txBody>
      </p:sp>
      <p:sp>
        <p:nvSpPr>
          <p:cNvPr id="5" name="Rounded Rectangle 4"/>
          <p:cNvSpPr/>
          <p:nvPr/>
        </p:nvSpPr>
        <p:spPr>
          <a:xfrm>
            <a:off x="304800" y="914400"/>
            <a:ext cx="7772400" cy="1828800"/>
          </a:xfrm>
          <a:prstGeom prst="roundRect">
            <a:avLst/>
          </a:prstGeom>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AutoNum type="romanLcPeriod"/>
            </a:pPr>
            <a:r>
              <a:rPr lang="fr-FR" b="1" u="sng" dirty="0" smtClean="0"/>
              <a:t>MESURE D’UN SEUL INDICATEUR OU INDICATEUR SIMPLE:</a:t>
            </a:r>
          </a:p>
          <a:p>
            <a:pPr marL="463550" indent="-354013">
              <a:buFontTx/>
              <a:buChar char="-"/>
            </a:pPr>
            <a:r>
              <a:rPr lang="fr-FR" dirty="0" smtClean="0"/>
              <a:t>Peut mesurer les phénomènes simples tout en fournissant des  donnes sur une tendance spécifique</a:t>
            </a:r>
          </a:p>
          <a:p>
            <a:pPr marL="463550" indent="-354013">
              <a:buFontTx/>
              <a:buChar char="-"/>
            </a:pPr>
            <a:r>
              <a:rPr lang="fr-FR" dirty="0" smtClean="0"/>
              <a:t>Ex: la température moyenne de la troposphère est un indicateur de changement dans un système complexe</a:t>
            </a:r>
            <a:endParaRPr lang="fr-FR" dirty="0"/>
          </a:p>
        </p:txBody>
      </p:sp>
      <p:sp>
        <p:nvSpPr>
          <p:cNvPr id="6" name="Rounded Rectangle 5"/>
          <p:cNvSpPr/>
          <p:nvPr/>
        </p:nvSpPr>
        <p:spPr>
          <a:xfrm>
            <a:off x="1066800" y="2895600"/>
            <a:ext cx="7772400" cy="1828800"/>
          </a:xfrm>
          <a:prstGeom prst="roundRect">
            <a:avLst/>
          </a:prstGeom>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Font typeface="+mj-lt"/>
              <a:buAutoNum type="romanLcPeriod" startAt="2"/>
            </a:pPr>
            <a:r>
              <a:rPr lang="fr-FR" b="1" u="sng" dirty="0" smtClean="0"/>
              <a:t>UN ENSEMBLE DES MESURES OU UN ENSEMBLE DES INDICATEURS:</a:t>
            </a:r>
          </a:p>
          <a:p>
            <a:pPr marL="463550" indent="-354013">
              <a:buFontTx/>
              <a:buChar char="-"/>
            </a:pPr>
            <a:r>
              <a:rPr lang="fr-FR" dirty="0" smtClean="0"/>
              <a:t>Il peut exister comme un ensemble non-agrégée</a:t>
            </a:r>
          </a:p>
          <a:p>
            <a:pPr marL="463550" indent="-354013">
              <a:buFontTx/>
              <a:buChar char="-"/>
            </a:pPr>
            <a:r>
              <a:rPr lang="fr-FR" dirty="0" smtClean="0"/>
              <a:t>Ex: L’ensemble des indicateur de l’ Agence Européenne pour L’Environnement (EEA, 2008)</a:t>
            </a:r>
            <a:endParaRPr lang="fr-FR" dirty="0"/>
          </a:p>
        </p:txBody>
      </p:sp>
      <p:sp>
        <p:nvSpPr>
          <p:cNvPr id="7" name="Rounded Rectangle 6"/>
          <p:cNvSpPr/>
          <p:nvPr/>
        </p:nvSpPr>
        <p:spPr>
          <a:xfrm>
            <a:off x="304800" y="4953000"/>
            <a:ext cx="7772400" cy="1828800"/>
          </a:xfrm>
          <a:prstGeom prst="roundRect">
            <a:avLst/>
          </a:prstGeom>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00050" indent="-400050">
              <a:buFont typeface="+mj-lt"/>
              <a:buAutoNum type="romanLcPeriod" startAt="3"/>
            </a:pPr>
            <a:r>
              <a:rPr lang="fr-FR" b="1" u="sng" dirty="0" smtClean="0"/>
              <a:t>REGROUPEMENT DANS DES INDICES OR DES INDICATEURS COMPOSITES:</a:t>
            </a:r>
          </a:p>
          <a:p>
            <a:pPr marL="463550" indent="-354013">
              <a:buFontTx/>
              <a:buChar char="-"/>
            </a:pPr>
            <a:r>
              <a:rPr lang="fr-FR" dirty="0" smtClean="0"/>
              <a:t>Peuvent être basées sur des calculs plus ou moins complexes et regroupées dans les indices qui mesurent la performance des systèmes complexes</a:t>
            </a:r>
          </a:p>
          <a:p>
            <a:pPr marL="463550" indent="-354013">
              <a:buFontTx/>
              <a:buChar char="-"/>
            </a:pPr>
            <a:r>
              <a:rPr lang="fr-FR" dirty="0" smtClean="0"/>
              <a:t>Ex: PNB,IDH, Indice de la Planète Heureuse (IPH) – est la plus récente</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out)">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out)">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8610600" cy="4572000"/>
          </a:xfrm>
        </p:spPr>
        <p:txBody>
          <a:bodyPr>
            <a:noAutofit/>
          </a:bodyPr>
          <a:lstStyle/>
          <a:p>
            <a:pPr marL="571500" indent="-571500">
              <a:buAutoNum type="romanLcPeriod"/>
            </a:pPr>
            <a:r>
              <a:rPr lang="fr-FR" dirty="0" smtClean="0">
                <a:solidFill>
                  <a:schemeClr val="bg1">
                    <a:lumMod val="95000"/>
                    <a:lumOff val="5000"/>
                  </a:schemeClr>
                </a:solidFill>
              </a:rPr>
              <a:t>être basé une compréhension et sur une analyse préliminaire d'un système</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fr-FR" dirty="0" smtClean="0">
                <a:solidFill>
                  <a:schemeClr val="bg1">
                    <a:lumMod val="95000"/>
                    <a:lumOff val="5000"/>
                  </a:schemeClr>
                </a:solidFill>
              </a:rPr>
              <a:t>refléter  la structure sous-jacente du système</a:t>
            </a:r>
            <a:endParaRPr lang="en-US" dirty="0" smtClean="0">
              <a:solidFill>
                <a:schemeClr val="bg1">
                  <a:lumMod val="95000"/>
                  <a:lumOff val="5000"/>
                </a:schemeClr>
              </a:solidFill>
            </a:endParaRP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fr-FR" dirty="0" smtClean="0">
                <a:solidFill>
                  <a:schemeClr val="bg1">
                    <a:lumMod val="95000"/>
                    <a:lumOff val="5000"/>
                  </a:schemeClr>
                </a:solidFill>
              </a:rPr>
              <a:t>être compréhensible par les utilisateurs ciblés</a:t>
            </a:r>
            <a:endParaRPr lang="en-US" dirty="0" smtClean="0">
              <a:solidFill>
                <a:schemeClr val="bg1">
                  <a:lumMod val="95000"/>
                  <a:lumOff val="5000"/>
                </a:schemeClr>
              </a:solidFill>
            </a:endParaRP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fr-FR" dirty="0" smtClean="0">
                <a:solidFill>
                  <a:schemeClr val="bg1">
                    <a:lumMod val="95000"/>
                    <a:lumOff val="5000"/>
                  </a:schemeClr>
                </a:solidFill>
              </a:rPr>
              <a:t>être sensible aux changements qui ont lieu dans un système</a:t>
            </a:r>
          </a:p>
          <a:p>
            <a:pPr marL="571500" indent="-571500">
              <a:buAutoNum type="romanLcPeriod"/>
            </a:pPr>
            <a:endParaRPr lang="en-US" dirty="0" smtClean="0">
              <a:solidFill>
                <a:schemeClr val="bg1">
                  <a:lumMod val="95000"/>
                  <a:lumOff val="5000"/>
                </a:schemeClr>
              </a:solidFill>
            </a:endParaRPr>
          </a:p>
          <a:p>
            <a:pPr marL="571500" indent="-571500">
              <a:buAutoNum type="romanLcPeriod"/>
            </a:pPr>
            <a:r>
              <a:rPr lang="fr-FR" dirty="0" smtClean="0">
                <a:solidFill>
                  <a:schemeClr val="bg1">
                    <a:lumMod val="95000"/>
                    <a:lumOff val="5000"/>
                  </a:schemeClr>
                </a:solidFill>
              </a:rPr>
              <a:t>être reproductible et rentable en termes de mesure</a:t>
            </a:r>
            <a:endParaRPr lang="en-US" dirty="0" smtClean="0">
              <a:solidFill>
                <a:schemeClr val="bg1">
                  <a:lumMod val="95000"/>
                  <a:lumOff val="5000"/>
                </a:schemeClr>
              </a:solidFill>
            </a:endParaRPr>
          </a:p>
          <a:p>
            <a:pPr>
              <a:buNone/>
            </a:pPr>
            <a:endParaRPr lang="en-US" dirty="0" smtClean="0"/>
          </a:p>
          <a:p>
            <a:pPr>
              <a:buNone/>
            </a:pPr>
            <a:endParaRPr lang="en-US" dirty="0"/>
          </a:p>
        </p:txBody>
      </p:sp>
      <p:sp>
        <p:nvSpPr>
          <p:cNvPr id="3" name="Title 2"/>
          <p:cNvSpPr>
            <a:spLocks noGrp="1"/>
          </p:cNvSpPr>
          <p:nvPr>
            <p:ph type="title"/>
          </p:nvPr>
        </p:nvSpPr>
        <p:spPr>
          <a:xfrm>
            <a:off x="152400" y="152400"/>
            <a:ext cx="8839200" cy="1219200"/>
          </a:xfrm>
        </p:spPr>
        <p:txBody>
          <a:bodyPr>
            <a:normAutofit/>
          </a:bodyPr>
          <a:lstStyle/>
          <a:p>
            <a:pPr algn="ctr"/>
            <a:r>
              <a:rPr lang="fr-FR" sz="3600" b="1" spc="0" dirty="0" smtClean="0">
                <a:solidFill>
                  <a:schemeClr val="accent2">
                    <a:lumMod val="75000"/>
                  </a:schemeClr>
                </a:solidFill>
              </a:rPr>
              <a:t>Lors de la Conception des Indicateurs, Ils Doivent:</a:t>
            </a:r>
            <a:endParaRPr lang="en-US" sz="3600" b="1" spc="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1219200"/>
          </a:xfrm>
        </p:spPr>
        <p:txBody>
          <a:bodyPr>
            <a:normAutofit fontScale="90000"/>
          </a:bodyPr>
          <a:lstStyle/>
          <a:p>
            <a:r>
              <a:rPr lang="fr-FR" b="1" dirty="0" smtClean="0">
                <a:solidFill>
                  <a:schemeClr val="accent2">
                    <a:lumMod val="75000"/>
                  </a:schemeClr>
                </a:solidFill>
              </a:rPr>
              <a:t>Caractéristiques d’un bon indicateur</a:t>
            </a:r>
            <a:endParaRPr lang="fr-FR" b="1" dirty="0">
              <a:solidFill>
                <a:schemeClr val="accent2">
                  <a:lumMod val="75000"/>
                </a:schemeClr>
              </a:solidFill>
            </a:endParaRPr>
          </a:p>
        </p:txBody>
      </p:sp>
      <p:sp>
        <p:nvSpPr>
          <p:cNvPr id="5" name="Oval 4"/>
          <p:cNvSpPr/>
          <p:nvPr/>
        </p:nvSpPr>
        <p:spPr>
          <a:xfrm>
            <a:off x="457200" y="1676400"/>
            <a:ext cx="2133600" cy="1143000"/>
          </a:xfrm>
          <a:prstGeom prst="ellipse">
            <a:avLst/>
          </a:prstGeom>
          <a:ln w="50800"/>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550" b="1" dirty="0" smtClean="0"/>
              <a:t>FACILEMENT  MESURABLE</a:t>
            </a:r>
            <a:endParaRPr lang="en-US" sz="1550" b="1" dirty="0"/>
          </a:p>
        </p:txBody>
      </p:sp>
      <p:sp>
        <p:nvSpPr>
          <p:cNvPr id="6" name="Oval 5"/>
          <p:cNvSpPr/>
          <p:nvPr/>
        </p:nvSpPr>
        <p:spPr>
          <a:xfrm>
            <a:off x="3505200" y="1676400"/>
            <a:ext cx="2133600" cy="11430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CONCRÈTE</a:t>
            </a:r>
            <a:endParaRPr lang="fr-FR" sz="1600" b="1" dirty="0"/>
          </a:p>
        </p:txBody>
      </p:sp>
      <p:sp>
        <p:nvSpPr>
          <p:cNvPr id="7" name="Oval 6"/>
          <p:cNvSpPr/>
          <p:nvPr/>
        </p:nvSpPr>
        <p:spPr>
          <a:xfrm>
            <a:off x="6629400" y="1676400"/>
            <a:ext cx="2133600" cy="11430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COÛT EFFECTIF</a:t>
            </a:r>
            <a:endParaRPr lang="fr-FR" sz="1600" b="1" dirty="0"/>
          </a:p>
        </p:txBody>
      </p:sp>
      <p:sp>
        <p:nvSpPr>
          <p:cNvPr id="8" name="Oval 7"/>
          <p:cNvSpPr/>
          <p:nvPr/>
        </p:nvSpPr>
        <p:spPr>
          <a:xfrm>
            <a:off x="1371600" y="3429000"/>
            <a:ext cx="2590800" cy="12954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DOIT ÊTRE FONDÉ SUR DES THÉORIES SCIENTIFIQUES</a:t>
            </a:r>
            <a:endParaRPr lang="en-US" sz="1600" b="1" dirty="0" smtClean="0"/>
          </a:p>
        </p:txBody>
      </p:sp>
      <p:sp>
        <p:nvSpPr>
          <p:cNvPr id="9" name="Oval 8"/>
          <p:cNvSpPr/>
          <p:nvPr/>
        </p:nvSpPr>
        <p:spPr>
          <a:xfrm>
            <a:off x="5638800" y="3429000"/>
            <a:ext cx="2590800" cy="12192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INTERPRÉTABLE</a:t>
            </a:r>
            <a:endParaRPr lang="fr-FR" sz="1600" b="1" dirty="0"/>
          </a:p>
        </p:txBody>
      </p:sp>
      <p:sp>
        <p:nvSpPr>
          <p:cNvPr id="10" name="Oval 9"/>
          <p:cNvSpPr/>
          <p:nvPr/>
        </p:nvSpPr>
        <p:spPr>
          <a:xfrm>
            <a:off x="457200" y="5257800"/>
            <a:ext cx="2133600" cy="1143000"/>
          </a:xfrm>
          <a:prstGeom prst="ellipse">
            <a:avLst/>
          </a:prstGeom>
          <a:ln w="50800">
            <a:solidFill>
              <a:srgbClr val="67007F"/>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SENSIBLE</a:t>
            </a:r>
            <a:endParaRPr lang="fr-FR" sz="1600" b="1" dirty="0"/>
          </a:p>
        </p:txBody>
      </p:sp>
      <p:sp>
        <p:nvSpPr>
          <p:cNvPr id="11" name="Oval 10"/>
          <p:cNvSpPr/>
          <p:nvPr/>
        </p:nvSpPr>
        <p:spPr>
          <a:xfrm>
            <a:off x="3505200" y="5257800"/>
            <a:ext cx="2362200" cy="1143000"/>
          </a:xfrm>
          <a:prstGeom prst="ellipse">
            <a:avLst/>
          </a:prstGeom>
          <a:ln w="50800">
            <a:solidFill>
              <a:srgbClr val="FFFF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RAISONNABLE</a:t>
            </a:r>
            <a:endParaRPr lang="fr-FR" sz="1600" b="1" dirty="0"/>
          </a:p>
        </p:txBody>
      </p:sp>
      <p:sp>
        <p:nvSpPr>
          <p:cNvPr id="12" name="Oval 11"/>
          <p:cNvSpPr/>
          <p:nvPr/>
        </p:nvSpPr>
        <p:spPr>
          <a:xfrm>
            <a:off x="6629400" y="5257800"/>
            <a:ext cx="2133600" cy="1143000"/>
          </a:xfrm>
          <a:prstGeom prst="ellipse">
            <a:avLst/>
          </a:prstGeom>
          <a:ln w="50800">
            <a:solidFill>
              <a:srgbClr val="FF0000"/>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fr-FR" sz="1600" b="1" dirty="0" smtClean="0"/>
              <a:t>SPÉCIFIQUE</a:t>
            </a:r>
            <a:endParaRPr lang="fr-FR" sz="1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0-#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0-#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0-#ppt_w/2"/>
                                          </p:val>
                                        </p:tav>
                                        <p:tav tm="100000">
                                          <p:val>
                                            <p:strVal val="#ppt_x"/>
                                          </p:val>
                                        </p:tav>
                                      </p:tavLst>
                                    </p:anim>
                                    <p:anim calcmode="lin" valueType="num">
                                      <p:cBhvr additive="base">
                                        <p:cTn id="26"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1000" fill="hold"/>
                                        <p:tgtEl>
                                          <p:spTgt spid="9"/>
                                        </p:tgtEl>
                                        <p:attrNameLst>
                                          <p:attrName>ppt_x</p:attrName>
                                        </p:attrNameLst>
                                      </p:cBhvr>
                                      <p:tavLst>
                                        <p:tav tm="0">
                                          <p:val>
                                            <p:strVal val="0-#ppt_w/2"/>
                                          </p:val>
                                        </p:tav>
                                        <p:tav tm="100000">
                                          <p:val>
                                            <p:strVal val="#ppt_x"/>
                                          </p:val>
                                        </p:tav>
                                      </p:tavLst>
                                    </p:anim>
                                    <p:anim calcmode="lin" valueType="num">
                                      <p:cBhvr additive="base">
                                        <p:cTn id="32"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1000" fill="hold"/>
                                        <p:tgtEl>
                                          <p:spTgt spid="10"/>
                                        </p:tgtEl>
                                        <p:attrNameLst>
                                          <p:attrName>ppt_x</p:attrName>
                                        </p:attrNameLst>
                                      </p:cBhvr>
                                      <p:tavLst>
                                        <p:tav tm="0">
                                          <p:val>
                                            <p:strVal val="0-#ppt_w/2"/>
                                          </p:val>
                                        </p:tav>
                                        <p:tav tm="100000">
                                          <p:val>
                                            <p:strVal val="#ppt_x"/>
                                          </p:val>
                                        </p:tav>
                                      </p:tavLst>
                                    </p:anim>
                                    <p:anim calcmode="lin" valueType="num">
                                      <p:cBhvr additive="base">
                                        <p:cTn id="38"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tgtEl>
                                          <p:spTgt spid="11"/>
                                        </p:tgtEl>
                                        <p:attrNameLst>
                                          <p:attrName>ppt_x</p:attrName>
                                        </p:attrNameLst>
                                      </p:cBhvr>
                                      <p:tavLst>
                                        <p:tav tm="0">
                                          <p:val>
                                            <p:strVal val="0-#ppt_w/2"/>
                                          </p:val>
                                        </p:tav>
                                        <p:tav tm="100000">
                                          <p:val>
                                            <p:strVal val="#ppt_x"/>
                                          </p:val>
                                        </p:tav>
                                      </p:tavLst>
                                    </p:anim>
                                    <p:anim calcmode="lin" valueType="num">
                                      <p:cBhvr additive="base">
                                        <p:cTn id="44"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1000" fill="hold"/>
                                        <p:tgtEl>
                                          <p:spTgt spid="12"/>
                                        </p:tgtEl>
                                        <p:attrNameLst>
                                          <p:attrName>ppt_x</p:attrName>
                                        </p:attrNameLst>
                                      </p:cBhvr>
                                      <p:tavLst>
                                        <p:tav tm="0">
                                          <p:val>
                                            <p:strVal val="0-#ppt_w/2"/>
                                          </p:val>
                                        </p:tav>
                                        <p:tav tm="100000">
                                          <p:val>
                                            <p:strVal val="#ppt_x"/>
                                          </p:val>
                                        </p:tav>
                                      </p:tavLst>
                                    </p:anim>
                                    <p:anim calcmode="lin" valueType="num">
                                      <p:cBhvr additive="base">
                                        <p:cTn id="5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6" grpId="0" animBg="1"/>
      <p:bldP spid="7" grpId="0" animBg="1"/>
      <p:bldP spid="8" grpId="0" animBg="1"/>
      <p:bldP spid="9" grpId="0" animBg="1"/>
      <p:bldP spid="10" grpId="0" animBg="1"/>
      <p:bldP spid="11"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838200"/>
            <a:ext cx="8229600" cy="4572000"/>
          </a:xfrm>
        </p:spPr>
        <p:txBody>
          <a:bodyPr>
            <a:noAutofit/>
          </a:bodyPr>
          <a:lstStyle/>
          <a:p>
            <a:pPr algn="just"/>
            <a:r>
              <a:rPr lang="fr-FR" sz="2500" dirty="0" smtClean="0">
                <a:solidFill>
                  <a:schemeClr val="bg1">
                    <a:lumMod val="95000"/>
                    <a:lumOff val="5000"/>
                  </a:schemeClr>
                </a:solidFill>
              </a:rPr>
              <a:t>GIZC est un processus continuel pour la gestion de la côte tout en adoptant une approche intégrée et concerne ainsi tous les aspects relies a une zone côtière, y compris les limites géographiques et politiques pour tenter de atteindre un développement durable.</a:t>
            </a:r>
            <a:endParaRPr lang="en-US" sz="2500" dirty="0" smtClean="0">
              <a:solidFill>
                <a:schemeClr val="bg1">
                  <a:lumMod val="95000"/>
                  <a:lumOff val="5000"/>
                </a:schemeClr>
              </a:solidFill>
            </a:endParaRPr>
          </a:p>
          <a:p>
            <a:pPr algn="just"/>
            <a:endParaRPr lang="en-US" sz="2500" dirty="0" smtClean="0">
              <a:solidFill>
                <a:schemeClr val="bg1">
                  <a:lumMod val="95000"/>
                  <a:lumOff val="5000"/>
                </a:schemeClr>
              </a:solidFill>
            </a:endParaRPr>
          </a:p>
          <a:p>
            <a:pPr algn="just"/>
            <a:r>
              <a:rPr lang="fr-FR" sz="2500" dirty="0" smtClean="0">
                <a:solidFill>
                  <a:schemeClr val="bg1">
                    <a:lumMod val="95000"/>
                    <a:lumOff val="5000"/>
                  </a:schemeClr>
                </a:solidFill>
              </a:rPr>
              <a:t>La GIZC est strictement liée aux concepts et </a:t>
            </a:r>
            <a:r>
              <a:rPr lang="fr-FR" sz="2500" dirty="0" smtClean="0">
                <a:solidFill>
                  <a:schemeClr val="bg1">
                    <a:lumMod val="95000"/>
                    <a:lumOff val="5000"/>
                  </a:schemeClr>
                </a:solidFill>
                <a:latin typeface="Cambria"/>
              </a:rPr>
              <a:t>à</a:t>
            </a:r>
            <a:r>
              <a:rPr lang="fr-FR" sz="2500" dirty="0" smtClean="0">
                <a:solidFill>
                  <a:schemeClr val="bg1">
                    <a:lumMod val="95000"/>
                    <a:lumOff val="5000"/>
                  </a:schemeClr>
                </a:solidFill>
              </a:rPr>
              <a:t> la pratique du développements durables puisqu'elle représente l’exécution de ses principes de la zone côtière.</a:t>
            </a:r>
            <a:endParaRPr lang="en-US" sz="2500" dirty="0" smtClean="0">
              <a:solidFill>
                <a:schemeClr val="bg1">
                  <a:lumMod val="95000"/>
                  <a:lumOff val="5000"/>
                </a:schemeClr>
              </a:solidFill>
            </a:endParaRPr>
          </a:p>
          <a:p>
            <a:pPr algn="just"/>
            <a:endParaRPr lang="en-US" sz="2500" dirty="0" smtClean="0">
              <a:solidFill>
                <a:schemeClr val="bg1">
                  <a:lumMod val="95000"/>
                  <a:lumOff val="5000"/>
                </a:schemeClr>
              </a:solidFill>
            </a:endParaRPr>
          </a:p>
          <a:p>
            <a:pPr algn="just"/>
            <a:r>
              <a:rPr lang="fr-FR" sz="2500" dirty="0" smtClean="0">
                <a:solidFill>
                  <a:schemeClr val="bg1">
                    <a:lumMod val="95000"/>
                    <a:lumOff val="5000"/>
                  </a:schemeClr>
                </a:solidFill>
              </a:rPr>
              <a:t>L'utilisation des indicateurs pour suivre l'état et le progrès de la mise en œuvre de la GIZC ont été explicitement recommandés par le texte du chapitre 17 de l'Agenda 21.</a:t>
            </a:r>
            <a:endParaRPr lang="en-US" sz="2500" dirty="0" smtClean="0">
              <a:solidFill>
                <a:schemeClr val="bg1">
                  <a:lumMod val="95000"/>
                  <a:lumOff val="5000"/>
                </a:schemeClr>
              </a:solidFill>
            </a:endParaRPr>
          </a:p>
        </p:txBody>
      </p:sp>
      <p:sp>
        <p:nvSpPr>
          <p:cNvPr id="3" name="Title 2"/>
          <p:cNvSpPr>
            <a:spLocks noGrp="1"/>
          </p:cNvSpPr>
          <p:nvPr>
            <p:ph type="title"/>
          </p:nvPr>
        </p:nvSpPr>
        <p:spPr>
          <a:xfrm>
            <a:off x="381000" y="-381000"/>
            <a:ext cx="8229600" cy="1219200"/>
          </a:xfrm>
        </p:spPr>
        <p:txBody>
          <a:bodyPr>
            <a:normAutofit/>
          </a:bodyPr>
          <a:lstStyle/>
          <a:p>
            <a:r>
              <a:rPr lang="fr-FR" sz="3800" b="1" dirty="0" smtClean="0">
                <a:solidFill>
                  <a:schemeClr val="accent2">
                    <a:lumMod val="75000"/>
                  </a:schemeClr>
                </a:solidFill>
              </a:rPr>
              <a:t>Les Indicateurs de la GIZC</a:t>
            </a:r>
            <a:endParaRPr lang="fr-FR" sz="38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81000"/>
            <a:ext cx="8534400" cy="4572000"/>
          </a:xfrm>
        </p:spPr>
        <p:txBody>
          <a:bodyPr>
            <a:noAutofit/>
          </a:bodyPr>
          <a:lstStyle/>
          <a:p>
            <a:pPr algn="just"/>
            <a:r>
              <a:rPr lang="en-US" sz="2500" dirty="0" smtClean="0">
                <a:solidFill>
                  <a:schemeClr val="bg1">
                    <a:lumMod val="95000"/>
                    <a:lumOff val="5000"/>
                  </a:schemeClr>
                </a:solidFill>
              </a:rPr>
              <a:t>Les documentations </a:t>
            </a:r>
            <a:r>
              <a:rPr lang="fr-FR" sz="2500" dirty="0" smtClean="0">
                <a:solidFill>
                  <a:schemeClr val="bg1">
                    <a:lumMod val="95000"/>
                    <a:lumOff val="5000"/>
                  </a:schemeClr>
                </a:solidFill>
              </a:rPr>
              <a:t>sur les indicateurs côtières est aussi étendu et hétérogènes comme l’interprétations de leur signification au sens larges et possibles interprétations.</a:t>
            </a:r>
            <a:endParaRPr lang="en-US" sz="2500" dirty="0" smtClean="0">
              <a:solidFill>
                <a:schemeClr val="bg1">
                  <a:lumMod val="95000"/>
                  <a:lumOff val="5000"/>
                </a:schemeClr>
              </a:solidFill>
            </a:endParaRPr>
          </a:p>
          <a:p>
            <a:pPr algn="just"/>
            <a:endParaRPr lang="en-US" sz="2500" dirty="0" smtClean="0">
              <a:solidFill>
                <a:schemeClr val="bg1">
                  <a:lumMod val="95000"/>
                  <a:lumOff val="5000"/>
                </a:schemeClr>
              </a:solidFill>
            </a:endParaRPr>
          </a:p>
          <a:p>
            <a:pPr algn="just"/>
            <a:r>
              <a:rPr lang="fr-FR" sz="2500" dirty="0" smtClean="0">
                <a:solidFill>
                  <a:schemeClr val="bg1">
                    <a:lumMod val="95000"/>
                    <a:lumOff val="5000"/>
                  </a:schemeClr>
                </a:solidFill>
              </a:rPr>
              <a:t>L’identification et la sélection des indicateurs appropriés peuvent être associées à une approche axée sur la gestion à différentes échelles.</a:t>
            </a:r>
            <a:endParaRPr lang="en-US" sz="2500" dirty="0" smtClean="0">
              <a:solidFill>
                <a:schemeClr val="bg1">
                  <a:lumMod val="95000"/>
                  <a:lumOff val="5000"/>
                </a:schemeClr>
              </a:solidFill>
            </a:endParaRPr>
          </a:p>
          <a:p>
            <a:pPr algn="just"/>
            <a:endParaRPr lang="en-US" sz="2500" dirty="0" smtClean="0"/>
          </a:p>
          <a:p>
            <a:pPr algn="just"/>
            <a:r>
              <a:rPr lang="fr-FR" sz="2500" dirty="0" smtClean="0">
                <a:solidFill>
                  <a:schemeClr val="bg1">
                    <a:lumMod val="95000"/>
                    <a:lumOff val="5000"/>
                  </a:schemeClr>
                </a:solidFill>
              </a:rPr>
              <a:t>D’importantes littératures basés sur les recherches menées par la communauté scientifique côtière et les initiatives des organisations concernées ont été produites sur ce sujet,.</a:t>
            </a:r>
            <a:endParaRPr lang="en-US" sz="2500" dirty="0" smtClean="0">
              <a:solidFill>
                <a:schemeClr val="bg1">
                  <a:lumMod val="95000"/>
                  <a:lumOff val="5000"/>
                </a:schemeClr>
              </a:solidFill>
            </a:endParaRPr>
          </a:p>
          <a:p>
            <a:pPr algn="just"/>
            <a:endParaRPr lang="en-US" sz="2500" dirty="0" smtClean="0">
              <a:solidFill>
                <a:schemeClr val="bg1">
                  <a:lumMod val="95000"/>
                  <a:lumOff val="5000"/>
                </a:schemeClr>
              </a:solidFill>
            </a:endParaRPr>
          </a:p>
          <a:p>
            <a:pPr algn="just"/>
            <a:r>
              <a:rPr lang="fr-FR" sz="2500" dirty="0" smtClean="0">
                <a:solidFill>
                  <a:schemeClr val="bg1">
                    <a:lumMod val="95000"/>
                    <a:lumOff val="5000"/>
                  </a:schemeClr>
                </a:solidFill>
              </a:rPr>
              <a:t>L'utilisation des indicateurs est également encouragée par le protocole de la GIZC pour la Méditerranée</a:t>
            </a:r>
            <a:r>
              <a:rPr lang="en-US" sz="2500" dirty="0" smtClean="0">
                <a:solidFill>
                  <a:schemeClr val="bg1">
                    <a:lumMod val="95000"/>
                    <a:lumOff val="5000"/>
                  </a:schemeClr>
                </a:solidFill>
              </a:rPr>
              <a:t> (UNEP, 2008). </a:t>
            </a:r>
          </a:p>
          <a:p>
            <a:pPr algn="just"/>
            <a:endParaRPr lang="en-US" sz="25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0"/>
            <a:ext cx="8610600" cy="4572000"/>
          </a:xfrm>
        </p:spPr>
        <p:txBody>
          <a:bodyPr>
            <a:noAutofit/>
          </a:bodyPr>
          <a:lstStyle/>
          <a:p>
            <a:pPr algn="just"/>
            <a:r>
              <a:rPr lang="fr-FR" sz="2400" dirty="0" smtClean="0">
                <a:solidFill>
                  <a:schemeClr val="bg1">
                    <a:lumMod val="95000"/>
                    <a:lumOff val="5000"/>
                  </a:schemeClr>
                </a:solidFill>
              </a:rPr>
              <a:t>Pour mesurer la durabilité du développement de la zone côtière et de la mise en œuvre des politiques de la GIZC, plusieurs ensembles d'indicateurs ont été développés dans diverses régions de l'Europe.</a:t>
            </a:r>
            <a:endParaRPr lang="en-US" sz="2400" dirty="0" smtClean="0">
              <a:solidFill>
                <a:schemeClr val="bg1">
                  <a:lumMod val="95000"/>
                  <a:lumOff val="5000"/>
                </a:schemeClr>
              </a:solidFill>
            </a:endParaRPr>
          </a:p>
          <a:p>
            <a:pPr algn="just"/>
            <a:endParaRPr lang="en-US" sz="2400" dirty="0" smtClean="0">
              <a:solidFill>
                <a:schemeClr val="bg1">
                  <a:lumMod val="95000"/>
                  <a:lumOff val="5000"/>
                </a:schemeClr>
              </a:solidFill>
            </a:endParaRPr>
          </a:p>
          <a:p>
            <a:pPr algn="just"/>
            <a:r>
              <a:rPr lang="fr-FR" sz="2400" dirty="0" smtClean="0">
                <a:solidFill>
                  <a:schemeClr val="bg1">
                    <a:lumMod val="95000"/>
                    <a:lumOff val="5000"/>
                  </a:schemeClr>
                </a:solidFill>
              </a:rPr>
              <a:t>Une recommandation sur la réalisation de la GIZC a été approuvée par le Parlement et le Conseil européens en mai 2002.</a:t>
            </a:r>
            <a:endParaRPr lang="en-US" sz="2400" dirty="0" smtClean="0">
              <a:solidFill>
                <a:schemeClr val="bg1">
                  <a:lumMod val="95000"/>
                  <a:lumOff val="5000"/>
                </a:schemeClr>
              </a:solidFill>
            </a:endParaRPr>
          </a:p>
          <a:p>
            <a:pPr algn="just"/>
            <a:endParaRPr lang="en-US" sz="2400" dirty="0" smtClean="0">
              <a:solidFill>
                <a:schemeClr val="bg1">
                  <a:lumMod val="95000"/>
                  <a:lumOff val="5000"/>
                </a:schemeClr>
              </a:solidFill>
            </a:endParaRPr>
          </a:p>
          <a:p>
            <a:pPr algn="just"/>
            <a:r>
              <a:rPr lang="en-US" sz="2400" dirty="0" smtClean="0">
                <a:solidFill>
                  <a:schemeClr val="bg1">
                    <a:lumMod val="95000"/>
                    <a:lumOff val="5000"/>
                  </a:schemeClr>
                </a:solidFill>
              </a:rPr>
              <a:t>Par la suite,</a:t>
            </a:r>
            <a:r>
              <a:rPr lang="fr-FR" sz="2400" dirty="0" smtClean="0">
                <a:solidFill>
                  <a:schemeClr val="bg1">
                    <a:lumMod val="95000"/>
                    <a:lumOff val="5000"/>
                  </a:schemeClr>
                </a:solidFill>
              </a:rPr>
              <a:t> le groupe travaillant sur les indicateurs et les données (WG-ID) a proposé 7 groupes d'indicateurs fondés sur 7 buts de la recommandation de la GIZC de l'UE.</a:t>
            </a:r>
            <a:endParaRPr lang="en-US" sz="2400" dirty="0" smtClean="0">
              <a:solidFill>
                <a:schemeClr val="bg1">
                  <a:lumMod val="95000"/>
                  <a:lumOff val="5000"/>
                </a:schemeClr>
              </a:solidFill>
            </a:endParaRPr>
          </a:p>
          <a:p>
            <a:pPr algn="just"/>
            <a:endParaRPr lang="en-US" sz="2400" dirty="0" smtClean="0">
              <a:solidFill>
                <a:schemeClr val="bg1">
                  <a:lumMod val="95000"/>
                  <a:lumOff val="5000"/>
                </a:schemeClr>
              </a:solidFill>
            </a:endParaRPr>
          </a:p>
          <a:p>
            <a:pPr algn="just"/>
            <a:r>
              <a:rPr lang="fr-FR" sz="2400" dirty="0" smtClean="0">
                <a:solidFill>
                  <a:schemeClr val="bg1">
                    <a:lumMod val="95000"/>
                    <a:lumOff val="5000"/>
                  </a:schemeClr>
                </a:solidFill>
              </a:rPr>
              <a:t>Cela était en vue de réaliser des objectifs englobant les composantes du système côtier pour la durabilité côtière comme énoncé dans la recommandation de l'UE.</a:t>
            </a:r>
            <a:endParaRPr lang="en-US" sz="2400" dirty="0" smtClean="0">
              <a:solidFill>
                <a:schemeClr val="bg1">
                  <a:lumMod val="95000"/>
                  <a:lumOff val="5000"/>
                </a:schemeClr>
              </a:solidFill>
            </a:endParaRPr>
          </a:p>
          <a:p>
            <a:pPr algn="just"/>
            <a:endParaRPr lang="en-US" sz="2400" dirty="0" smtClean="0">
              <a:solidFill>
                <a:schemeClr val="bg1">
                  <a:lumMod val="95000"/>
                  <a:lumOff val="5000"/>
                </a:schemeClr>
              </a:solidFill>
            </a:endParaRPr>
          </a:p>
          <a:p>
            <a:pPr algn="just"/>
            <a:endParaRPr lang="en-US" sz="2400" dirty="0" smtClean="0">
              <a:solidFill>
                <a:schemeClr val="bg1">
                  <a:lumMod val="95000"/>
                  <a:lumOff val="5000"/>
                </a:schemeClr>
              </a:solidFill>
            </a:endParaRPr>
          </a:p>
          <a:p>
            <a:pPr algn="just"/>
            <a:endParaRPr lang="en-US" sz="2400" dirty="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829</TotalTime>
  <Words>1404</Words>
  <Application>Microsoft Office PowerPoint</Application>
  <PresentationFormat>On-screen Show (4:3)</PresentationFormat>
  <Paragraphs>168</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Paper</vt:lpstr>
      <vt:lpstr>Atelier De Formation Sur Les Caractéristiques Essentielles De La Planification et La Gestion Intégrée Des Zones Côtières (GIZC)</vt:lpstr>
      <vt:lpstr>LES INDICATEURS</vt:lpstr>
      <vt:lpstr>DÉFINITION D’UN INDICATEUR</vt:lpstr>
      <vt:lpstr>TYPES  D’INDICATEURS</vt:lpstr>
      <vt:lpstr>Lors de la Conception des Indicateurs, Ils Doivent:</vt:lpstr>
      <vt:lpstr>Caractéristiques d’un bon indicateur</vt:lpstr>
      <vt:lpstr>Les Indicateurs de la GIZC</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Yashna</cp:lastModifiedBy>
  <cp:revision>21</cp:revision>
  <dcterms:created xsi:type="dcterms:W3CDTF">2011-10-16T15:29:09Z</dcterms:created>
  <dcterms:modified xsi:type="dcterms:W3CDTF">2012-02-02T19:50:37Z</dcterms:modified>
</cp:coreProperties>
</file>